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11"/>
  </p:notesMasterIdLst>
  <p:sldIdLst>
    <p:sldId id="2147470875" r:id="rId6"/>
    <p:sldId id="9246" r:id="rId7"/>
    <p:sldId id="2147470880" r:id="rId8"/>
    <p:sldId id="2147470881" r:id="rId9"/>
    <p:sldId id="21474708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ervention Information" id="{22A856EE-B6CF-497B-BB8F-280E7954FC52}">
          <p14:sldIdLst>
            <p14:sldId id="2147470875"/>
            <p14:sldId id="9246"/>
          </p14:sldIdLst>
        </p14:section>
        <p14:section name="Case Examples" id="{19C5D489-B7E0-475F-B914-EC3962626F86}">
          <p14:sldIdLst>
            <p14:sldId id="2147470880"/>
            <p14:sldId id="2147470881"/>
            <p14:sldId id="214747088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0C70D-E1EC-47AC-A774-C739DA05874A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ED644-25C6-4F49-8D43-F88427999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439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D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74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4F8834-38F3-1CA9-44B3-7CA376EE0F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588655"/>
            <a:ext cx="11430000" cy="1325563"/>
          </a:xfrm>
          <a:prstGeom prst="rect">
            <a:avLst/>
          </a:prstGeom>
        </p:spPr>
        <p:txBody>
          <a:bodyPr anchor="t"/>
          <a:lstStyle>
            <a:lvl1pPr algn="l">
              <a:defRPr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4E891-43AB-275F-38EF-49650DE6E3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1000" y="2079625"/>
            <a:ext cx="5439032" cy="4093261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1pPr>
            <a:lvl2pPr>
              <a:buClrTx/>
              <a:defRPr>
                <a:latin typeface="Source Sans Pro" panose="020B0503030403020204" pitchFamily="34" charset="0"/>
              </a:defRPr>
            </a:lvl2pPr>
            <a:lvl3pPr marL="925785" indent="-171442">
              <a:buClrTx/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3pPr>
            <a:lvl4pPr>
              <a:buClrTx/>
              <a:defRPr>
                <a:latin typeface="Source Sans Pro" panose="020B0503030403020204" pitchFamily="34" charset="0"/>
              </a:defRPr>
            </a:lvl4pPr>
            <a:lvl5pPr>
              <a:buClrTx/>
              <a:defRPr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18B289-FB2A-433A-1969-CB0978793A5B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096000" y="2079624"/>
            <a:ext cx="5439032" cy="4093261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1pPr>
            <a:lvl2pPr>
              <a:buClrTx/>
              <a:defRPr>
                <a:latin typeface="Source Sans Pro" panose="020B0503030403020204" pitchFamily="34" charset="0"/>
              </a:defRPr>
            </a:lvl2pPr>
            <a:lvl3pPr marL="925785" indent="-171442">
              <a:buClrTx/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3pPr>
            <a:lvl4pPr>
              <a:buClrTx/>
              <a:defRPr>
                <a:latin typeface="Source Sans Pro" panose="020B0503030403020204" pitchFamily="34" charset="0"/>
              </a:defRPr>
            </a:lvl4pPr>
            <a:lvl5pPr>
              <a:buClrTx/>
              <a:defRPr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1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01BE4-CFAD-BC43-936B-79A89D2D9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547" y="559098"/>
            <a:ext cx="11430000" cy="982861"/>
          </a:xfrm>
        </p:spPr>
        <p:txBody>
          <a:bodyPr/>
          <a:lstStyle>
            <a:lvl1pPr>
              <a:defRPr cap="none" baseline="0">
                <a:solidFill>
                  <a:srgbClr val="0E3F75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D422E8-E84E-0149-880E-D3C6927AC71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0547" y="2008683"/>
            <a:ext cx="9878336" cy="3687268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11460" indent="0">
              <a:buNone/>
              <a:defRPr/>
            </a:lvl2pPr>
          </a:lstStyle>
          <a:p>
            <a:pPr lvl="0"/>
            <a:r>
              <a:rPr lang="en-US"/>
              <a:t>Click to edit highlight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E7FD42D-4EBF-8140-92AE-0F63EFA73492}"/>
              </a:ext>
            </a:extLst>
          </p:cNvPr>
          <p:cNvCxnSpPr>
            <a:cxnSpLocks/>
          </p:cNvCxnSpPr>
          <p:nvPr userDrawn="1"/>
        </p:nvCxnSpPr>
        <p:spPr>
          <a:xfrm>
            <a:off x="420547" y="2008683"/>
            <a:ext cx="0" cy="367449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18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96B5D-8E16-68DE-7304-66EF4407A1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659775"/>
            <a:ext cx="11430000" cy="1325563"/>
          </a:xfrm>
          <a:prstGeom prst="rect">
            <a:avLst/>
          </a:prstGeom>
        </p:spPr>
        <p:txBody>
          <a:bodyPr anchor="t"/>
          <a:lstStyle>
            <a:lvl1pPr>
              <a:defRPr cap="none" baseline="0"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17019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D460971-7BDF-7F72-0546-1CD3EEA424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08" y="650240"/>
            <a:ext cx="4387121" cy="1600200"/>
          </a:xfrm>
          <a:prstGeom prst="rect">
            <a:avLst/>
          </a:prstGeom>
        </p:spPr>
        <p:txBody>
          <a:bodyPr anchor="t"/>
          <a:lstStyle>
            <a:lvl1pPr>
              <a:lnSpc>
                <a:spcPts val="2400"/>
              </a:lnSpc>
              <a:defRPr sz="2400"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7DE4F7-554C-C349-5AEA-FE51347D997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94" y="650240"/>
            <a:ext cx="6601511" cy="5403850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 sz="2400">
                <a:latin typeface="Source Sans Pro" panose="020B0503030403020204" pitchFamily="34" charset="0"/>
              </a:defRPr>
            </a:lvl1pPr>
            <a:lvl2pPr>
              <a:buClrTx/>
              <a:defRPr sz="2100">
                <a:latin typeface="Source Sans Pro" panose="020B0503030403020204" pitchFamily="34" charset="0"/>
              </a:defRPr>
            </a:lvl2pPr>
            <a:lvl3pPr marL="925785" indent="-171442">
              <a:buClrTx/>
              <a:buFont typeface="Courier New" panose="02070309020205020404" pitchFamily="49" charset="0"/>
              <a:buChar char="o"/>
              <a:defRPr sz="1801">
                <a:latin typeface="Source Sans Pro" panose="020B0503030403020204" pitchFamily="34" charset="0"/>
              </a:defRPr>
            </a:lvl3pPr>
            <a:lvl4pPr>
              <a:buClrTx/>
              <a:defRPr sz="1500">
                <a:latin typeface="Source Sans Pro" panose="020B0503030403020204" pitchFamily="34" charset="0"/>
              </a:defRPr>
            </a:lvl4pPr>
            <a:lvl5pPr>
              <a:buClrTx/>
              <a:defRPr sz="1500">
                <a:latin typeface="Source Sans Pro" panose="020B0503030403020204" pitchFamily="34" charset="0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C39822E5-7C75-C034-6E72-C4BE524DE6B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7308" y="2250440"/>
            <a:ext cx="4387121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1">
                <a:latin typeface="Source Sans Pro" panose="020B0503030403020204" pitchFamily="34" charset="0"/>
              </a:defRPr>
            </a:lvl1pPr>
            <a:lvl2pPr marL="342882" indent="0">
              <a:buNone/>
              <a:defRPr sz="1051"/>
            </a:lvl2pPr>
            <a:lvl3pPr marL="685767" indent="0">
              <a:buNone/>
              <a:defRPr sz="900"/>
            </a:lvl3pPr>
            <a:lvl4pPr marL="1028649" indent="0">
              <a:buNone/>
              <a:defRPr sz="751"/>
            </a:lvl4pPr>
            <a:lvl5pPr marL="1371531" indent="0">
              <a:buNone/>
              <a:defRPr sz="751"/>
            </a:lvl5pPr>
            <a:lvl6pPr marL="1714414" indent="0">
              <a:buNone/>
              <a:defRPr sz="751"/>
            </a:lvl6pPr>
            <a:lvl7pPr marL="2057298" indent="0">
              <a:buNone/>
              <a:defRPr sz="751"/>
            </a:lvl7pPr>
            <a:lvl8pPr marL="2400180" indent="0">
              <a:buNone/>
              <a:defRPr sz="751"/>
            </a:lvl8pPr>
            <a:lvl9pPr marL="2743063" indent="0">
              <a:buNone/>
              <a:defRPr sz="751"/>
            </a:lvl9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225914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83F79A7-CF03-42DB-B12B-CAC0CD52D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03" y="629920"/>
            <a:ext cx="4387120" cy="1600200"/>
          </a:xfrm>
          <a:prstGeom prst="rect">
            <a:avLst/>
          </a:prstGeom>
        </p:spPr>
        <p:txBody>
          <a:bodyPr anchor="t"/>
          <a:lstStyle>
            <a:lvl1pPr>
              <a:lnSpc>
                <a:spcPts val="2400"/>
              </a:lnSpc>
              <a:defRPr sz="2400"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4504C15A-8B53-C30E-75D5-3F956221F9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1" y="629921"/>
            <a:ext cx="6627812" cy="5403850"/>
          </a:xfrm>
          <a:prstGeom prst="rect">
            <a:avLst/>
          </a:prstGeom>
        </p:spPr>
        <p:txBody>
          <a:bodyPr/>
          <a:lstStyle>
            <a:lvl1pPr marL="0" marR="0" indent="0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Tx/>
              <a:buSzPct val="110000"/>
              <a:buFont typeface="Arial" panose="020B0604020202020204" pitchFamily="34" charset="0"/>
              <a:buNone/>
              <a:tabLst/>
              <a:defRPr sz="1801">
                <a:solidFill>
                  <a:schemeClr val="tx1"/>
                </a:solidFill>
                <a:latin typeface="Source Sans Pro" panose="020B0503030403020204" pitchFamily="34" charset="0"/>
              </a:defRPr>
            </a:lvl1pPr>
            <a:lvl2pPr marL="342882" indent="0">
              <a:buNone/>
              <a:defRPr sz="2100"/>
            </a:lvl2pPr>
            <a:lvl3pPr marL="685767" indent="0">
              <a:buNone/>
              <a:defRPr sz="1801"/>
            </a:lvl3pPr>
            <a:lvl4pPr marL="1028649" indent="0">
              <a:buNone/>
              <a:defRPr sz="1500"/>
            </a:lvl4pPr>
            <a:lvl5pPr marL="1371531" indent="0">
              <a:buNone/>
              <a:defRPr sz="1500"/>
            </a:lvl5pPr>
            <a:lvl6pPr marL="1714414" indent="0">
              <a:buNone/>
              <a:defRPr sz="1500"/>
            </a:lvl6pPr>
            <a:lvl7pPr marL="2057298" indent="0">
              <a:buNone/>
              <a:defRPr sz="1500"/>
            </a:lvl7pPr>
            <a:lvl8pPr marL="2400180" indent="0">
              <a:buNone/>
              <a:defRPr sz="1500"/>
            </a:lvl8pPr>
            <a:lvl9pPr marL="2743063" indent="0">
              <a:buNone/>
              <a:defRPr sz="1500"/>
            </a:lvl9pPr>
          </a:lstStyle>
          <a:p>
            <a:pPr marL="257163" marR="0" lvl="0" indent="-257163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tabLst/>
              <a:defRPr/>
            </a:pPr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593AC750-49D1-2070-5AD1-374AA29E4E84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7303" y="2230120"/>
            <a:ext cx="4387120" cy="3811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51">
                <a:latin typeface="Source Sans Pro" panose="020B0503030403020204" pitchFamily="34" charset="0"/>
              </a:defRPr>
            </a:lvl1pPr>
            <a:lvl2pPr marL="342882" indent="0">
              <a:buNone/>
              <a:defRPr sz="1051"/>
            </a:lvl2pPr>
            <a:lvl3pPr marL="685767" indent="0">
              <a:buNone/>
              <a:defRPr sz="900"/>
            </a:lvl3pPr>
            <a:lvl4pPr marL="1028649" indent="0">
              <a:buNone/>
              <a:defRPr sz="751"/>
            </a:lvl4pPr>
            <a:lvl5pPr marL="1371531" indent="0">
              <a:buNone/>
              <a:defRPr sz="751"/>
            </a:lvl5pPr>
            <a:lvl6pPr marL="1714414" indent="0">
              <a:buNone/>
              <a:defRPr sz="751"/>
            </a:lvl6pPr>
            <a:lvl7pPr marL="2057298" indent="0">
              <a:buNone/>
              <a:defRPr sz="751"/>
            </a:lvl7pPr>
            <a:lvl8pPr marL="2400180" indent="0">
              <a:buNone/>
              <a:defRPr sz="751"/>
            </a:lvl8pPr>
            <a:lvl9pPr marL="2743063" indent="0">
              <a:buNone/>
              <a:defRPr sz="751"/>
            </a:lvl9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175710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With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E55578F0-CF60-3CFA-937F-E4DECF64508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86559" y="2240280"/>
            <a:ext cx="5491140" cy="3880204"/>
          </a:xfrm>
          <a:prstGeom prst="rect">
            <a:avLst/>
          </a:prstGeom>
        </p:spPr>
        <p:txBody>
          <a:bodyPr/>
          <a:lstStyle>
            <a:lvl1pPr marL="171441" marR="0" indent="0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Tx/>
              <a:buSzPct val="110000"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pPr marL="428604" marR="0" lvl="0" indent="-257163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tabLst/>
              <a:defRPr/>
            </a:pPr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DBA6A27C-B7D8-4A10-A404-D85B401B78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4304" y="2240280"/>
            <a:ext cx="5491141" cy="3880204"/>
          </a:xfrm>
          <a:prstGeom prst="rect">
            <a:avLst/>
          </a:prstGeom>
        </p:spPr>
        <p:txBody>
          <a:bodyPr/>
          <a:lstStyle>
            <a:lvl1pPr marL="171441" marR="0" indent="0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 marL="428604" marR="0" lvl="0" indent="-257163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tabLst/>
              <a:defRPr/>
            </a:pP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AE7EBB-2FF3-F5CD-CBA7-BD15B8A162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3" y="639455"/>
            <a:ext cx="11424444" cy="1325563"/>
          </a:xfrm>
        </p:spPr>
        <p:txBody>
          <a:bodyPr/>
          <a:lstStyle>
            <a:lvl1pPr>
              <a:defRPr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471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with Cap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0DB65EEB-FC9D-A9C7-B801-EAFE54958BF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86559" y="2169168"/>
            <a:ext cx="5491140" cy="3640361"/>
          </a:xfrm>
          <a:prstGeom prst="rect">
            <a:avLst/>
          </a:prstGeom>
        </p:spPr>
        <p:txBody>
          <a:bodyPr/>
          <a:lstStyle>
            <a:lvl1pPr marL="171441" marR="0" indent="0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751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marL="428604" marR="0" lvl="0" indent="-257163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tabLst/>
              <a:defRPr/>
            </a:pPr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1E0BC0B-4988-F224-E888-3F8BD697F5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4304" y="2169168"/>
            <a:ext cx="5491141" cy="3640361"/>
          </a:xfrm>
          <a:prstGeom prst="rect">
            <a:avLst/>
          </a:prstGeom>
        </p:spPr>
        <p:txBody>
          <a:bodyPr/>
          <a:lstStyle>
            <a:lvl1pPr marL="171441" marR="0" indent="0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marL="428604" marR="0" lvl="0" indent="-257163" algn="l" defTabSz="68576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801"/>
              </a:spcAft>
              <a:buClr>
                <a:schemeClr val="accent1"/>
              </a:buClr>
              <a:buSzPct val="110000"/>
              <a:tabLst/>
              <a:defRPr/>
            </a:pP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0FDAC62-EFCA-61A2-E70C-B5655BB00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3" y="568335"/>
            <a:ext cx="11424444" cy="1325563"/>
          </a:xfrm>
        </p:spPr>
        <p:txBody>
          <a:bodyPr/>
          <a:lstStyle>
            <a:lvl1pPr>
              <a:defRPr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9B77642-E1FE-4397-C2D3-99FC7F6CEA4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1003" y="5810250"/>
            <a:ext cx="5491140" cy="3897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i="1">
                <a:solidFill>
                  <a:schemeClr val="bg1">
                    <a:lumMod val="6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Click to Edit Photo Caption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7D28291-3FC8-C87E-C83B-97DF3AE595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14303" y="5810250"/>
            <a:ext cx="5491140" cy="3897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 i="1">
                <a:solidFill>
                  <a:schemeClr val="bg1">
                    <a:lumMod val="6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Photo Caption</a:t>
            </a:r>
          </a:p>
        </p:txBody>
      </p:sp>
    </p:spTree>
    <p:extLst>
      <p:ext uri="{BB962C8B-B14F-4D97-AF65-F5344CB8AC3E}">
        <p14:creationId xmlns:p14="http://schemas.microsoft.com/office/powerpoint/2010/main" val="30568934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Picture Galler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0C1A9BEB-0064-31C1-00F7-210FF3EAD51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5755" y="1965018"/>
            <a:ext cx="3224888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D05363C-1255-CF94-4077-0E2F5E0EE7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24442" y="1965018"/>
            <a:ext cx="4292327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3C6AA247-CE54-05F0-D6F5-9D661CFB10D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580555" y="1965018"/>
            <a:ext cx="3224888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341A0D5-4A25-3FA6-F46F-8D4E89E132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999" y="608098"/>
            <a:ext cx="11430000" cy="982861"/>
          </a:xfrm>
        </p:spPr>
        <p:txBody>
          <a:bodyPr/>
          <a:lstStyle>
            <a:lvl1pPr>
              <a:defRPr>
                <a:solidFill>
                  <a:srgbClr val="0E3F75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F44CDF0D-EC65-453F-E0B3-F92636BF60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35763" y="4203779"/>
            <a:ext cx="4292327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9E8E0F9-FBFE-45EF-AFB8-ED42A83D800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91875" y="4203779"/>
            <a:ext cx="3224888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C703B0A-ADB6-3D5A-77E6-A149CFE686E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580555" y="4203779"/>
            <a:ext cx="3224888" cy="1952369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85767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75"/>
              </a:spcAft>
              <a:buClr>
                <a:schemeClr val="accent1"/>
              </a:buClr>
              <a:buSzPct val="110000"/>
              <a:buFont typeface="Arial" panose="020B0604020202020204" pitchFamily="34" charset="0"/>
              <a:buNone/>
              <a:tabLst/>
              <a:defRPr sz="15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28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95D5F13-E17F-7F4B-B90E-02AA9844EE68}"/>
              </a:ext>
            </a:extLst>
          </p:cNvPr>
          <p:cNvSpPr/>
          <p:nvPr userDrawn="1"/>
        </p:nvSpPr>
        <p:spPr>
          <a:xfrm>
            <a:off x="0" y="5040360"/>
            <a:ext cx="12192000" cy="181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E42633-3F03-C648-8455-266D21A2E86C}"/>
              </a:ext>
            </a:extLst>
          </p:cNvPr>
          <p:cNvSpPr txBox="1"/>
          <p:nvPr userDrawn="1"/>
        </p:nvSpPr>
        <p:spPr>
          <a:xfrm>
            <a:off x="3879489" y="3250541"/>
            <a:ext cx="4433027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1" b="0">
                <a:solidFill>
                  <a:srgbClr val="00206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medicaid.ohio.gov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00BAA9-C1C4-3B4F-885F-F222E9FA0514}"/>
              </a:ext>
            </a:extLst>
          </p:cNvPr>
          <p:cNvSpPr txBox="1"/>
          <p:nvPr userDrawn="1"/>
        </p:nvSpPr>
        <p:spPr>
          <a:xfrm>
            <a:off x="2532745" y="1817640"/>
            <a:ext cx="7126515" cy="854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951" b="1">
                <a:solidFill>
                  <a:srgbClr val="002060"/>
                </a:solidFill>
                <a:latin typeface="+mj-lt"/>
              </a:rPr>
              <a:t>QUESTIONS?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201B720-2471-8549-925A-3799CDB9719D}"/>
              </a:ext>
            </a:extLst>
          </p:cNvPr>
          <p:cNvCxnSpPr>
            <a:cxnSpLocks/>
          </p:cNvCxnSpPr>
          <p:nvPr userDrawn="1"/>
        </p:nvCxnSpPr>
        <p:spPr>
          <a:xfrm>
            <a:off x="4477663" y="3027236"/>
            <a:ext cx="3236687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4078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95D5F13-E17F-7F4B-B90E-02AA9844EE68}"/>
              </a:ext>
            </a:extLst>
          </p:cNvPr>
          <p:cNvSpPr/>
          <p:nvPr userDrawn="1"/>
        </p:nvSpPr>
        <p:spPr>
          <a:xfrm>
            <a:off x="0" y="5040360"/>
            <a:ext cx="12192000" cy="181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EE42633-3F03-C648-8455-266D21A2E86C}"/>
              </a:ext>
            </a:extLst>
          </p:cNvPr>
          <p:cNvSpPr txBox="1"/>
          <p:nvPr userDrawn="1"/>
        </p:nvSpPr>
        <p:spPr>
          <a:xfrm>
            <a:off x="3879489" y="3244335"/>
            <a:ext cx="4433027" cy="36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1" b="0">
                <a:solidFill>
                  <a:srgbClr val="002060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rPr>
              <a:t>medicaid.ohio.gov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00BAA9-C1C4-3B4F-885F-F222E9FA0514}"/>
              </a:ext>
            </a:extLst>
          </p:cNvPr>
          <p:cNvSpPr txBox="1"/>
          <p:nvPr userDrawn="1"/>
        </p:nvSpPr>
        <p:spPr>
          <a:xfrm>
            <a:off x="2532745" y="1817640"/>
            <a:ext cx="7126515" cy="854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951" b="1">
                <a:solidFill>
                  <a:srgbClr val="002060"/>
                </a:solidFill>
                <a:latin typeface="+mj-lt"/>
              </a:rPr>
              <a:t>THANK YOU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201B720-2471-8549-925A-3799CDB9719D}"/>
              </a:ext>
            </a:extLst>
          </p:cNvPr>
          <p:cNvCxnSpPr>
            <a:cxnSpLocks/>
          </p:cNvCxnSpPr>
          <p:nvPr userDrawn="1"/>
        </p:nvCxnSpPr>
        <p:spPr>
          <a:xfrm>
            <a:off x="4477663" y="3027236"/>
            <a:ext cx="3236687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76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DE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019F13-D402-C2BE-894F-DC9D2CEE2060}"/>
              </a:ext>
            </a:extLst>
          </p:cNvPr>
          <p:cNvSpPr txBox="1"/>
          <p:nvPr userDrawn="1"/>
        </p:nvSpPr>
        <p:spPr>
          <a:xfrm>
            <a:off x="4137891" y="6214808"/>
            <a:ext cx="3916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0E3F75"/>
                </a:solidFill>
                <a:latin typeface="Source Sans Pro" panose="020B0503030403020204" pitchFamily="34" charset="0"/>
              </a:rPr>
              <a:t>medicaid.ohio.gov</a:t>
            </a:r>
          </a:p>
        </p:txBody>
      </p:sp>
    </p:spTree>
    <p:extLst>
      <p:ext uri="{BB962C8B-B14F-4D97-AF65-F5344CB8AC3E}">
        <p14:creationId xmlns:p14="http://schemas.microsoft.com/office/powerpoint/2010/main" val="18169506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95D5F13-E17F-7F4B-B90E-02AA9844EE68}"/>
              </a:ext>
            </a:extLst>
          </p:cNvPr>
          <p:cNvSpPr/>
          <p:nvPr userDrawn="1"/>
        </p:nvSpPr>
        <p:spPr>
          <a:xfrm>
            <a:off x="0" y="5040360"/>
            <a:ext cx="12192000" cy="1817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pic>
        <p:nvPicPr>
          <p:cNvPr id="5" name="Picture 4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40C89346-382E-F33C-2DE6-207BC13CC0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956" y="2513074"/>
            <a:ext cx="6672087" cy="1831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8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DM Heart of it All Deck Ma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B81CB0F-93E3-386E-10D6-E8E0F254619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6" y="1921530"/>
            <a:ext cx="11430001" cy="4235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2" indent="-171442">
              <a:buClrTx/>
              <a:buFont typeface="Source Sans Pro" panose="020B0503030403020204" pitchFamily="34" charset="0"/>
              <a:buChar char="-"/>
              <a:defRPr/>
            </a:lvl1pPr>
            <a:lvl2pPr>
              <a:buClrTx/>
              <a:defRPr/>
            </a:lvl2pPr>
            <a:lvl3pPr marL="925785" indent="-171442">
              <a:buClrTx/>
              <a:buFont typeface="Courier New" panose="02070309020205020404" pitchFamily="49" charset="0"/>
              <a:buChar char="o"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r>
              <a:rPr lang="en-US"/>
              <a:t>Maecenas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et ante </a:t>
            </a:r>
            <a:r>
              <a:rPr lang="en-US" err="1"/>
              <a:t>tincidunt</a:t>
            </a:r>
            <a:r>
              <a:rPr lang="en-US"/>
              <a:t> tempus. </a:t>
            </a:r>
            <a:r>
              <a:rPr lang="en-US" err="1"/>
              <a:t>Nullam</a:t>
            </a:r>
            <a:r>
              <a:rPr lang="en-US"/>
              <a:t> dictum </a:t>
            </a:r>
            <a:r>
              <a:rPr lang="en-US" err="1"/>
              <a:t>felis</a:t>
            </a:r>
            <a:r>
              <a:rPr lang="en-US"/>
              <a:t>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pede</a:t>
            </a:r>
            <a:r>
              <a:rPr lang="en-US"/>
              <a:t> </a:t>
            </a:r>
            <a:r>
              <a:rPr lang="en-US" err="1"/>
              <a:t>mollis</a:t>
            </a:r>
            <a:r>
              <a:rPr lang="en-US"/>
              <a:t> </a:t>
            </a:r>
            <a:r>
              <a:rPr lang="en-US" err="1"/>
              <a:t>pretium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 per </a:t>
            </a:r>
            <a:r>
              <a:rPr lang="en-US" err="1"/>
              <a:t>conubia</a:t>
            </a:r>
            <a:r>
              <a:rPr lang="en-US"/>
              <a:t> nostra, per </a:t>
            </a:r>
            <a:r>
              <a:rPr lang="en-US" err="1"/>
              <a:t>inceptos</a:t>
            </a:r>
            <a:r>
              <a:rPr lang="en-US"/>
              <a:t> </a:t>
            </a:r>
            <a:r>
              <a:rPr lang="en-US" err="1"/>
              <a:t>hymenaeos</a:t>
            </a:r>
            <a:r>
              <a:rPr lang="en-US"/>
              <a:t>.</a:t>
            </a:r>
          </a:p>
        </p:txBody>
      </p:sp>
      <p:sp>
        <p:nvSpPr>
          <p:cNvPr id="10" name="Title Placeholder 6">
            <a:extLst>
              <a:ext uri="{FF2B5EF4-FFF2-40B4-BE49-F238E27FC236}">
                <a16:creationId xmlns:a16="http://schemas.microsoft.com/office/drawing/2014/main" id="{B9EE8783-1675-B3CC-EE9B-D154486FFE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597938"/>
            <a:ext cx="11430000" cy="9828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50926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Intro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95D5F13-E17F-7F4B-B90E-02AA9844EE68}"/>
              </a:ext>
            </a:extLst>
          </p:cNvPr>
          <p:cNvSpPr/>
          <p:nvPr userDrawn="1"/>
        </p:nvSpPr>
        <p:spPr>
          <a:xfrm>
            <a:off x="0" y="5040360"/>
            <a:ext cx="12192000" cy="181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8D9A76-764D-4243-BE8A-AFC03BBA711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38649" y="2178649"/>
            <a:ext cx="7514704" cy="25007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Source Sans Pro" panose="020B0503030403020204" pitchFamily="34" charset="0"/>
              </a:defRPr>
            </a:lvl1pPr>
            <a:lvl2pPr marL="411460" indent="0">
              <a:buNone/>
              <a:defRPr/>
            </a:lvl2pPr>
          </a:lstStyle>
          <a:p>
            <a:pPr lvl="0"/>
            <a:r>
              <a:rPr lang="en-US"/>
              <a:t>Vestibulum ante ipsum </a:t>
            </a:r>
            <a:r>
              <a:rPr lang="en-US" err="1"/>
              <a:t>primis</a:t>
            </a:r>
            <a:r>
              <a:rPr lang="en-US"/>
              <a:t> in </a:t>
            </a:r>
            <a:r>
              <a:rPr lang="en-US" err="1"/>
              <a:t>faucibus</a:t>
            </a:r>
            <a:r>
              <a:rPr lang="en-US"/>
              <a:t> </a:t>
            </a:r>
            <a:r>
              <a:rPr lang="en-US" err="1"/>
              <a:t>orci</a:t>
            </a:r>
            <a:r>
              <a:rPr lang="en-US"/>
              <a:t> </a:t>
            </a:r>
            <a:r>
              <a:rPr lang="en-US" err="1"/>
              <a:t>luctus</a:t>
            </a:r>
            <a:r>
              <a:rPr lang="en-US"/>
              <a:t> et </a:t>
            </a:r>
            <a:r>
              <a:rPr lang="en-US" err="1"/>
              <a:t>ultrices</a:t>
            </a:r>
            <a:r>
              <a:rPr lang="en-US"/>
              <a:t> </a:t>
            </a:r>
            <a:r>
              <a:rPr lang="en-US" err="1"/>
              <a:t>posuere</a:t>
            </a:r>
            <a:r>
              <a:rPr lang="en-US"/>
              <a:t> </a:t>
            </a:r>
            <a:r>
              <a:rPr lang="en-US" err="1"/>
              <a:t>cubilia</a:t>
            </a:r>
            <a:r>
              <a:rPr lang="en-US"/>
              <a:t> Curae; </a:t>
            </a:r>
            <a:r>
              <a:rPr lang="en-US" err="1"/>
              <a:t>Fusce</a:t>
            </a:r>
            <a:r>
              <a:rPr lang="en-US"/>
              <a:t> id </a:t>
            </a:r>
            <a:r>
              <a:rPr lang="en-US" err="1"/>
              <a:t>purus</a:t>
            </a:r>
            <a:r>
              <a:rPr lang="en-US"/>
              <a:t>. </a:t>
            </a:r>
            <a:r>
              <a:rPr lang="en-US" err="1"/>
              <a:t>Phasellus</a:t>
            </a:r>
            <a:r>
              <a:rPr lang="en-US"/>
              <a:t> </a:t>
            </a:r>
            <a:r>
              <a:rPr lang="en-US" err="1"/>
              <a:t>blandit</a:t>
            </a:r>
            <a:r>
              <a:rPr lang="en-US"/>
              <a:t> </a:t>
            </a:r>
            <a:r>
              <a:rPr lang="en-US" err="1"/>
              <a:t>leo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.</a:t>
            </a:r>
          </a:p>
        </p:txBody>
      </p:sp>
      <p:pic>
        <p:nvPicPr>
          <p:cNvPr id="3" name="Picture 2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1F10E9DA-BBCC-2453-BADB-9B0417B8B9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1" y="5612040"/>
            <a:ext cx="2743200" cy="753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rgbClr val="B0B3AF"/>
                </a:solidFill>
              </a:defRPr>
            </a:lvl1pPr>
          </a:lstStyle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2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C39A77-09A7-2D17-60AD-F4A4F66092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1" y="1104268"/>
            <a:ext cx="11086475" cy="88942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651"/>
              </a:lnSpc>
              <a:defRPr sz="4500"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F8A7FD-B0D9-1914-E3B9-FE6E1AC621D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1006" y="2230132"/>
            <a:ext cx="9107775" cy="35236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1">
                <a:solidFill>
                  <a:schemeClr val="tx1"/>
                </a:solidFill>
                <a:latin typeface="Source Sans Pro" panose="020B0503030403020204" pitchFamily="34" charset="0"/>
              </a:defRPr>
            </a:lvl1pPr>
            <a:lvl2pPr marL="3428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7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205DBC0-244D-E6A3-2046-468B5EC1A193}"/>
              </a:ext>
            </a:extLst>
          </p:cNvPr>
          <p:cNvCxnSpPr>
            <a:cxnSpLocks/>
          </p:cNvCxnSpPr>
          <p:nvPr userDrawn="1"/>
        </p:nvCxnSpPr>
        <p:spPr>
          <a:xfrm>
            <a:off x="381006" y="2010937"/>
            <a:ext cx="751470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3826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98D6F-B8D2-8645-91DD-AFAD338479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2765" y="2633965"/>
            <a:ext cx="11086475" cy="889427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651"/>
              </a:lnSpc>
              <a:defRPr sz="4500"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Text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EB10EEF6-A19D-EF4F-8170-16C700AD67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3B7B7A-CDDA-7C44-B1B0-1F1E45567B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0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7F90D9-B8B5-E38D-6E37-BC495201DF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578495"/>
            <a:ext cx="11430000" cy="1325563"/>
          </a:xfrm>
          <a:prstGeom prst="rect">
            <a:avLst/>
          </a:prstGeom>
        </p:spPr>
        <p:txBody>
          <a:bodyPr anchor="t"/>
          <a:lstStyle>
            <a:lvl1pPr algn="l">
              <a:defRPr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202D0-8250-5651-7ABF-AA8EA6584FC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2069465"/>
            <a:ext cx="10515600" cy="412547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0000"/>
              </a:lnSpc>
              <a:spcAft>
                <a:spcPts val="751"/>
              </a:spcAft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1pPr>
            <a:lvl2pPr>
              <a:spcBef>
                <a:spcPts val="751"/>
              </a:spcBef>
              <a:spcAft>
                <a:spcPts val="601"/>
              </a:spcAft>
              <a:buClrTx/>
              <a:defRPr>
                <a:latin typeface="Source Sans Pro" panose="020B0503030403020204" pitchFamily="34" charset="0"/>
              </a:defRPr>
            </a:lvl2pPr>
            <a:lvl3pPr marL="925785" indent="-171442">
              <a:spcBef>
                <a:spcPts val="751"/>
              </a:spcBef>
              <a:buClrTx/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3pPr>
            <a:lvl4pPr>
              <a:spcBef>
                <a:spcPts val="751"/>
              </a:spcBef>
              <a:buClrTx/>
              <a:defRPr>
                <a:latin typeface="Source Sans Pro" panose="020B0503030403020204" pitchFamily="34" charset="0"/>
              </a:defRPr>
            </a:lvl4pPr>
            <a:lvl5pPr>
              <a:spcBef>
                <a:spcPts val="751"/>
              </a:spcBef>
              <a:buClrTx/>
              <a:defRPr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CD66BB-3877-3245-81D3-AAD0AF3CDAD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4F8834-38F3-1CA9-44B3-7CA376EE0F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588655"/>
            <a:ext cx="11430000" cy="1325563"/>
          </a:xfrm>
          <a:prstGeom prst="rect">
            <a:avLst/>
          </a:prstGeom>
        </p:spPr>
        <p:txBody>
          <a:bodyPr anchor="t"/>
          <a:lstStyle>
            <a:lvl1pPr algn="l">
              <a:defRPr>
                <a:solidFill>
                  <a:srgbClr val="0E3F75"/>
                </a:solidFill>
                <a:latin typeface="Source Sans Pro SemiBold" panose="020B0603030403020204" pitchFamily="34" charset="0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4E891-43AB-275F-38EF-49650DE6E3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1000" y="2079625"/>
            <a:ext cx="5439032" cy="4093261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1pPr>
            <a:lvl2pPr marL="582903" indent="-171442">
              <a:buClrTx/>
              <a:buFont typeface="Arial" panose="020B0604020202020204" pitchFamily="34" charset="0"/>
              <a:buChar char="•"/>
              <a:defRPr>
                <a:latin typeface="Source Sans Pro" panose="020B0503030403020204" pitchFamily="34" charset="0"/>
              </a:defRPr>
            </a:lvl2pPr>
            <a:lvl3pPr marL="925785" indent="-171442">
              <a:buClrTx/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3pPr>
            <a:lvl4pPr marL="1200091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4pPr>
            <a:lvl5pPr marL="1542973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1CB59-8470-B43E-6E63-AEED173C45B3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2079625"/>
            <a:ext cx="5715000" cy="4093261"/>
          </a:xfrm>
          <a:prstGeom prst="rect">
            <a:avLst/>
          </a:prstGeom>
        </p:spPr>
        <p:txBody>
          <a:bodyPr/>
          <a:lstStyle>
            <a:lvl1pPr marL="171442" indent="-171442">
              <a:buClrTx/>
              <a:buFont typeface="Source Sans Pro" panose="020B0503030403020204" pitchFamily="34" charset="0"/>
              <a:buChar char="-"/>
              <a:defRPr>
                <a:latin typeface="Source Sans Pro" panose="020B0503030403020204" pitchFamily="34" charset="0"/>
              </a:defRPr>
            </a:lvl1pPr>
            <a:lvl2pPr>
              <a:buClrTx/>
              <a:defRPr>
                <a:latin typeface="Source Sans Pro" panose="020B0503030403020204" pitchFamily="34" charset="0"/>
              </a:defRPr>
            </a:lvl2pPr>
            <a:lvl3pPr marL="925785" indent="-171442">
              <a:buClrTx/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3pPr>
            <a:lvl4pPr>
              <a:defRPr>
                <a:latin typeface="Source Sans Pro" panose="020B0503030403020204" pitchFamily="34" charset="0"/>
              </a:defRPr>
            </a:lvl4pPr>
            <a:lvl5pPr marL="1542973" indent="-171442">
              <a:buFont typeface="Courier New" panose="02070309020205020404" pitchFamily="49" charset="0"/>
              <a:buChar char="o"/>
              <a:defRPr>
                <a:latin typeface="Source Sans Pro" panose="020B0503030403020204" pitchFamily="34" charset="0"/>
              </a:defRPr>
            </a:lvl5pPr>
          </a:lstStyle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4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787029DA-1EBA-E3E1-AD68-F0C84AB9CB63}"/>
              </a:ext>
            </a:extLst>
          </p:cNvPr>
          <p:cNvGrpSpPr/>
          <p:nvPr userDrawn="1"/>
        </p:nvGrpSpPr>
        <p:grpSpPr>
          <a:xfrm>
            <a:off x="3344600" y="833597"/>
            <a:ext cx="5285834" cy="4969860"/>
            <a:chOff x="3344600" y="833597"/>
            <a:chExt cx="5285834" cy="496986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A2C0FF6-0872-B98B-BC37-6F17E855EC4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716"/>
            <a:stretch/>
          </p:blipFill>
          <p:spPr>
            <a:xfrm>
              <a:off x="3793984" y="833597"/>
              <a:ext cx="4387066" cy="3581212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9265C5E-CFB3-AF7E-E6A0-651C5B5535D3}"/>
                </a:ext>
              </a:extLst>
            </p:cNvPr>
            <p:cNvSpPr txBox="1"/>
            <p:nvPr userDrawn="1"/>
          </p:nvSpPr>
          <p:spPr>
            <a:xfrm>
              <a:off x="3344600" y="4233797"/>
              <a:ext cx="528583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>
                  <a:solidFill>
                    <a:srgbClr val="0E3F75"/>
                  </a:solidFill>
                </a:rPr>
                <a:t>Ohio Department of Medicaid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705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12B7E9-3BA4-484E-9D9D-392D6666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6" y="1657370"/>
            <a:ext cx="11430001" cy="4235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0"/>
            <a:r>
              <a:rPr lang="en-US"/>
              <a:t>Maecenas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odio</a:t>
            </a:r>
            <a:r>
              <a:rPr lang="en-US"/>
              <a:t> et ante </a:t>
            </a:r>
            <a:r>
              <a:rPr lang="en-US" err="1"/>
              <a:t>tincidunt</a:t>
            </a:r>
            <a:r>
              <a:rPr lang="en-US"/>
              <a:t> tempus. </a:t>
            </a:r>
            <a:r>
              <a:rPr lang="en-US" err="1"/>
              <a:t>Nullam</a:t>
            </a:r>
            <a:r>
              <a:rPr lang="en-US"/>
              <a:t> dictum </a:t>
            </a:r>
            <a:r>
              <a:rPr lang="en-US" err="1"/>
              <a:t>felis</a:t>
            </a:r>
            <a:r>
              <a:rPr lang="en-US"/>
              <a:t> </a:t>
            </a:r>
            <a:r>
              <a:rPr lang="en-US" err="1"/>
              <a:t>eu</a:t>
            </a:r>
            <a:r>
              <a:rPr lang="en-US"/>
              <a:t> </a:t>
            </a:r>
            <a:r>
              <a:rPr lang="en-US" err="1"/>
              <a:t>pede</a:t>
            </a:r>
            <a:r>
              <a:rPr lang="en-US"/>
              <a:t> </a:t>
            </a:r>
            <a:r>
              <a:rPr lang="en-US" err="1"/>
              <a:t>mollis</a:t>
            </a:r>
            <a:r>
              <a:rPr lang="en-US"/>
              <a:t> </a:t>
            </a:r>
            <a:r>
              <a:rPr lang="en-US" err="1"/>
              <a:t>pretium</a:t>
            </a:r>
            <a:r>
              <a:rPr lang="en-US"/>
              <a:t>. Class </a:t>
            </a:r>
            <a:r>
              <a:rPr lang="en-US" err="1"/>
              <a:t>aptent</a:t>
            </a:r>
            <a:r>
              <a:rPr lang="en-US"/>
              <a:t> </a:t>
            </a:r>
            <a:r>
              <a:rPr lang="en-US" err="1"/>
              <a:t>taciti</a:t>
            </a:r>
            <a:r>
              <a:rPr lang="en-US"/>
              <a:t> </a:t>
            </a:r>
            <a:r>
              <a:rPr lang="en-US" err="1"/>
              <a:t>sociosqu</a:t>
            </a:r>
            <a:r>
              <a:rPr lang="en-US"/>
              <a:t> ad </a:t>
            </a:r>
            <a:r>
              <a:rPr lang="en-US" err="1"/>
              <a:t>litora</a:t>
            </a:r>
            <a:r>
              <a:rPr lang="en-US"/>
              <a:t> </a:t>
            </a:r>
            <a:r>
              <a:rPr lang="en-US" err="1"/>
              <a:t>torquent</a:t>
            </a:r>
            <a:r>
              <a:rPr lang="en-US"/>
              <a:t> per </a:t>
            </a:r>
            <a:r>
              <a:rPr lang="en-US" err="1"/>
              <a:t>conubia</a:t>
            </a:r>
            <a:r>
              <a:rPr lang="en-US"/>
              <a:t> nostra, per </a:t>
            </a:r>
            <a:r>
              <a:rPr lang="en-US" err="1"/>
              <a:t>inceptos</a:t>
            </a:r>
            <a:r>
              <a:rPr lang="en-US"/>
              <a:t> </a:t>
            </a:r>
            <a:r>
              <a:rPr lang="en-US" err="1"/>
              <a:t>hymenaeos</a:t>
            </a:r>
            <a:r>
              <a:rPr lang="en-US"/>
              <a:t>.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9D996841-33AB-1041-B0F1-02114E0F8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33778"/>
            <a:ext cx="11430000" cy="9828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Title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DB4D39-9FA5-5C46-845E-A393FCAF090C}"/>
              </a:ext>
            </a:extLst>
          </p:cNvPr>
          <p:cNvSpPr/>
          <p:nvPr userDrawn="1"/>
        </p:nvSpPr>
        <p:spPr>
          <a:xfrm>
            <a:off x="381000" y="-36206"/>
            <a:ext cx="987552" cy="9107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1A58E-E2B6-4F4D-91A6-034B810B725B}"/>
              </a:ext>
            </a:extLst>
          </p:cNvPr>
          <p:cNvSpPr/>
          <p:nvPr userDrawn="1"/>
        </p:nvSpPr>
        <p:spPr>
          <a:xfrm>
            <a:off x="0" y="6181322"/>
            <a:ext cx="12192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A93BE12D-B4D3-5E43-9B6B-11CE556E3D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rgbClr val="B0B3AF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383B7B7A-CDDA-7C44-B1B0-1F1E45567B3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B9A058A6-9519-BC51-32FE-6167E0544E07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6" y="6287363"/>
            <a:ext cx="1581151" cy="43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90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</p:sldLayoutIdLst>
  <p:hf hdr="0" dt="0"/>
  <p:txStyles>
    <p:titleStyle>
      <a:lvl1pPr algn="l" defTabSz="685767" rtl="0" eaLnBrk="1" latinLnBrk="0" hangingPunct="1">
        <a:lnSpc>
          <a:spcPct val="90000"/>
        </a:lnSpc>
        <a:spcBef>
          <a:spcPct val="0"/>
        </a:spcBef>
        <a:buNone/>
        <a:defRPr sz="2700" b="1" kern="1200" cap="none" baseline="0">
          <a:solidFill>
            <a:srgbClr val="0E3F75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7" rtl="0" eaLnBrk="1" latinLnBrk="0" hangingPunct="1">
        <a:lnSpc>
          <a:spcPct val="120000"/>
        </a:lnSpc>
        <a:spcBef>
          <a:spcPts val="0"/>
        </a:spcBef>
        <a:spcAft>
          <a:spcPts val="375"/>
        </a:spcAft>
        <a:buClrTx/>
        <a:buSzPct val="110000"/>
        <a:buFont typeface="Source Sans Pro" panose="020B0503030403020204" pitchFamily="34" charset="0"/>
        <a:buChar char="-"/>
        <a:defRPr sz="1801" kern="1200" baseline="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1pPr>
      <a:lvl2pPr marL="582903" indent="-171442" algn="l" defTabSz="685767" rtl="0" eaLnBrk="1" latinLnBrk="0" hangingPunct="1">
        <a:lnSpc>
          <a:spcPct val="100000"/>
        </a:lnSpc>
        <a:spcBef>
          <a:spcPts val="375"/>
        </a:spcBef>
        <a:spcAft>
          <a:spcPts val="375"/>
        </a:spcAft>
        <a:buClrTx/>
        <a:buSzPct val="110000"/>
        <a:buFont typeface="Arial" panose="020B0604020202020204" pitchFamily="34" charset="0"/>
        <a:buChar char="•"/>
        <a:defRPr sz="1652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2pPr>
      <a:lvl3pPr marL="925785" indent="-171442" algn="l" defTabSz="685767" rtl="0" eaLnBrk="1" latinLnBrk="0" hangingPunct="1">
        <a:lnSpc>
          <a:spcPct val="90000"/>
        </a:lnSpc>
        <a:spcBef>
          <a:spcPts val="375"/>
        </a:spcBef>
        <a:spcAft>
          <a:spcPts val="375"/>
        </a:spcAft>
        <a:buClrTx/>
        <a:buSzPct val="11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3pPr>
      <a:lvl4pPr marL="1200091" indent="-171442" algn="l" defTabSz="685767" rtl="0" eaLnBrk="1" latinLnBrk="0" hangingPunct="1">
        <a:lnSpc>
          <a:spcPct val="90000"/>
        </a:lnSpc>
        <a:spcBef>
          <a:spcPts val="375"/>
        </a:spcBef>
        <a:spcAft>
          <a:spcPts val="375"/>
        </a:spcAft>
        <a:buClr>
          <a:schemeClr val="accent1"/>
        </a:buClr>
        <a:buSzPct val="110000"/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4pPr>
      <a:lvl5pPr marL="1542973" indent="-171442" algn="l" defTabSz="685767" rtl="0" eaLnBrk="1" latinLnBrk="0" hangingPunct="1">
        <a:lnSpc>
          <a:spcPct val="90000"/>
        </a:lnSpc>
        <a:spcBef>
          <a:spcPts val="375"/>
        </a:spcBef>
        <a:spcAft>
          <a:spcPts val="375"/>
        </a:spcAft>
        <a:buClr>
          <a:schemeClr val="accent1"/>
        </a:buClr>
        <a:buSzPct val="110000"/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Open Sans" panose="020B0606030504020204" pitchFamily="34" charset="0"/>
          <a:cs typeface="Open Sans" panose="020B0606030504020204" pitchFamily="34" charset="0"/>
        </a:defRPr>
      </a:lvl5pPr>
      <a:lvl6pPr marL="1885856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40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4" indent="-171442" algn="l" defTabSz="68576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67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1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4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3" algn="l" defTabSz="685767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8621DB-CB19-140A-F217-AE9F9DA21E5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F59FA7-9E35-E641-9260-462B0A5FC68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B0B3AF"/>
                </a:solidFill>
                <a:effectLst/>
                <a:uLnTx/>
                <a:uFillTx/>
                <a:latin typeface="Source Sans Pro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B0B3AF"/>
              </a:solidFill>
              <a:effectLst/>
              <a:uLnTx/>
              <a:uFillTx/>
              <a:latin typeface="Source Sans Pro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64C25AF-5E6E-441D-1FD7-044CE478F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617" y="1028218"/>
            <a:ext cx="11321143" cy="4801564"/>
          </a:xfrm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1700" dirty="0"/>
              <a:t>Supporting Medicaid members with timely and coordinated care after ED visits for substance use and mental health diagnosis.</a:t>
            </a:r>
          </a:p>
          <a:p>
            <a:pPr>
              <a:spcAft>
                <a:spcPts val="0"/>
              </a:spcAft>
              <a:buSzPct val="135000"/>
              <a:buFont typeface="Arial" panose="020B0604020202020204" pitchFamily="34" charset="0"/>
              <a:buChar char="•"/>
            </a:pPr>
            <a:r>
              <a:rPr lang="en-US" sz="1700" dirty="0"/>
              <a:t>Combine Evaluation and Management (E/M) and Behavioral Health Services </a:t>
            </a:r>
          </a:p>
          <a:p>
            <a:pPr lvl="1" indent="-36576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Behavioral Health Add-on-Codes may be combined with E/M Services to report both Physical Health and a Behavioral Health Service performed by same provider and on same date of service</a:t>
            </a:r>
          </a:p>
          <a:p>
            <a:pPr lvl="1" indent="-36576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Services may be provided at a Medical Office, Clinic, Telehealth, Outpatient Hospital, Federally Qualified Health Center (FQHC), Rural Health Clinic (RHC), or Community Behavioral Health Center (CBHC)</a:t>
            </a:r>
          </a:p>
          <a:p>
            <a:pPr lvl="1" indent="-36576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700" dirty="0"/>
              <a:t>Providers Include: Physician, APRN’s, Physician’s Assistant, Clinical Nurse Specialists</a:t>
            </a:r>
          </a:p>
          <a:p>
            <a:pPr lvl="0">
              <a:lnSpc>
                <a:spcPct val="100000"/>
              </a:lnSpc>
              <a:spcAft>
                <a:spcPts val="0"/>
              </a:spcAft>
              <a:buSzPct val="135000"/>
              <a:buFont typeface="Arial" panose="020B0604020202020204" pitchFamily="34" charset="0"/>
              <a:buChar char="•"/>
            </a:pPr>
            <a:r>
              <a:rPr lang="en-US" sz="1700" dirty="0"/>
              <a:t>Increased reimbursement to compensate providers appropriately for services rendered when assessing whole person care</a:t>
            </a:r>
          </a:p>
          <a:p>
            <a:pPr marL="0" lvl="0" indent="0">
              <a:spcAft>
                <a:spcPts val="0"/>
              </a:spcAft>
              <a:buNone/>
            </a:pPr>
            <a:endParaRPr lang="en-US" sz="18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21ED1968-D0E2-2F1D-A02D-8AF4FD3B3211}"/>
              </a:ext>
            </a:extLst>
          </p:cNvPr>
          <p:cNvSpPr txBox="1">
            <a:spLocks/>
          </p:cNvSpPr>
          <p:nvPr/>
        </p:nvSpPr>
        <p:spPr>
          <a:xfrm>
            <a:off x="283617" y="518032"/>
            <a:ext cx="11086475" cy="4943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7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kern="1200" cap="none" baseline="0">
                <a:solidFill>
                  <a:srgbClr val="0E3F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Provider Opportunity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2193E52-36BD-5E72-A978-451FB7E80DAC}"/>
              </a:ext>
            </a:extLst>
          </p:cNvPr>
          <p:cNvCxnSpPr>
            <a:cxnSpLocks/>
          </p:cNvCxnSpPr>
          <p:nvPr/>
        </p:nvCxnSpPr>
        <p:spPr>
          <a:xfrm>
            <a:off x="283617" y="923777"/>
            <a:ext cx="1126671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2">
            <a:extLst>
              <a:ext uri="{FF2B5EF4-FFF2-40B4-BE49-F238E27FC236}">
                <a16:creationId xmlns:a16="http://schemas.microsoft.com/office/drawing/2014/main" id="{9D78DB47-F178-52A1-62F2-9C77F85AEA82}"/>
              </a:ext>
            </a:extLst>
          </p:cNvPr>
          <p:cNvSpPr txBox="1">
            <a:spLocks/>
          </p:cNvSpPr>
          <p:nvPr/>
        </p:nvSpPr>
        <p:spPr>
          <a:xfrm>
            <a:off x="283616" y="3847739"/>
            <a:ext cx="11086475" cy="4943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7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kern="1200" cap="none" baseline="0">
                <a:solidFill>
                  <a:srgbClr val="0E3F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Intervention Process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1E1D9E-B0C1-94A6-CE11-F5575501BB75}"/>
              </a:ext>
            </a:extLst>
          </p:cNvPr>
          <p:cNvSpPr txBox="1"/>
          <p:nvPr/>
        </p:nvSpPr>
        <p:spPr>
          <a:xfrm>
            <a:off x="283617" y="4334529"/>
            <a:ext cx="11321143" cy="1879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Identify member(s)</a:t>
            </a:r>
            <a:r>
              <a:rPr lang="en-US" sz="17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 need of physical health and behavioral health (mental health or substance use) care to be performed on the same day of service, by the same provider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Complete comprehensive visit for identified patient(s) – Note:  Can include telehealth visit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Identify each service separately in the progress note 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The same diagnosis may be used to report both components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7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Submit claim to the appropriate Medicaid MCO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AF8BF7-68B7-B0FA-2802-DFB24ABF1F74}"/>
              </a:ext>
            </a:extLst>
          </p:cNvPr>
          <p:cNvCxnSpPr>
            <a:cxnSpLocks/>
          </p:cNvCxnSpPr>
          <p:nvPr/>
        </p:nvCxnSpPr>
        <p:spPr>
          <a:xfrm>
            <a:off x="283617" y="4233035"/>
            <a:ext cx="1126671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531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F8762E-2A84-9D33-37C4-C3E764B3BF2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7F59FA7-9E35-E641-9260-462B0A5FC68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42C3A5-CE02-9D45-23D2-7B2A8B792A0C}"/>
              </a:ext>
            </a:extLst>
          </p:cNvPr>
          <p:cNvSpPr txBox="1">
            <a:spLocks/>
          </p:cNvSpPr>
          <p:nvPr/>
        </p:nvSpPr>
        <p:spPr>
          <a:xfrm>
            <a:off x="283617" y="518032"/>
            <a:ext cx="11086475" cy="4943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7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kern="1200" cap="none" baseline="0">
                <a:solidFill>
                  <a:srgbClr val="0E3F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Coding Description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64F0511-4E52-A1DF-08AF-B8C32BD8B9A2}"/>
              </a:ext>
            </a:extLst>
          </p:cNvPr>
          <p:cNvCxnSpPr>
            <a:cxnSpLocks/>
          </p:cNvCxnSpPr>
          <p:nvPr/>
        </p:nvCxnSpPr>
        <p:spPr>
          <a:xfrm>
            <a:off x="391884" y="936171"/>
            <a:ext cx="1126671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7BA4140-3275-01C9-FE73-3E2DE0AA1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616" y="1003178"/>
            <a:ext cx="11849279" cy="2828576"/>
          </a:xfrm>
          <a:prstGeom prst="rect">
            <a:avLst/>
          </a:prstGeom>
        </p:spPr>
      </p:pic>
      <p:sp>
        <p:nvSpPr>
          <p:cNvPr id="11" name="Title 2">
            <a:extLst>
              <a:ext uri="{FF2B5EF4-FFF2-40B4-BE49-F238E27FC236}">
                <a16:creationId xmlns:a16="http://schemas.microsoft.com/office/drawing/2014/main" id="{CF19A483-17AF-2873-0137-93C783F8A1CD}"/>
              </a:ext>
            </a:extLst>
          </p:cNvPr>
          <p:cNvSpPr txBox="1">
            <a:spLocks/>
          </p:cNvSpPr>
          <p:nvPr/>
        </p:nvSpPr>
        <p:spPr>
          <a:xfrm>
            <a:off x="283615" y="3746032"/>
            <a:ext cx="11086475" cy="4943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76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b="1" kern="1200" cap="none" baseline="0">
                <a:solidFill>
                  <a:srgbClr val="0E3F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Intervention Best Practices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7C671FC-2DF9-C96B-11BB-34A1BFABAD6D}"/>
              </a:ext>
            </a:extLst>
          </p:cNvPr>
          <p:cNvCxnSpPr>
            <a:cxnSpLocks/>
          </p:cNvCxnSpPr>
          <p:nvPr/>
        </p:nvCxnSpPr>
        <p:spPr>
          <a:xfrm>
            <a:off x="391883" y="4135063"/>
            <a:ext cx="1126671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63EAB2A-FCF3-D2D9-1CF4-9ABF3BD08FFD}"/>
              </a:ext>
            </a:extLst>
          </p:cNvPr>
          <p:cNvSpPr txBox="1"/>
          <p:nvPr/>
        </p:nvSpPr>
        <p:spPr>
          <a:xfrm>
            <a:off x="391883" y="4207083"/>
            <a:ext cx="5168634" cy="17739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E/M level of service based on medical decision making (MDM) and is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primary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CPT code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Behavioral Health add-on code is time based and reported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secondary 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Both services may be reported with the same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or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separate diagnosis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E3573BB-B0AF-4973-321A-A162CC9E09CB}"/>
              </a:ext>
            </a:extLst>
          </p:cNvPr>
          <p:cNvSpPr txBox="1"/>
          <p:nvPr/>
        </p:nvSpPr>
        <p:spPr>
          <a:xfrm>
            <a:off x="5560519" y="4223728"/>
            <a:ext cx="6098080" cy="2057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Behavioral Health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must be 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reported with BH (SUD, Mental Health, or Self Harm) diagnosis 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Each service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must be 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separately identifiable within progress note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Record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start and stop 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time of BH service in the medical record </a:t>
            </a:r>
          </a:p>
          <a:p>
            <a:pPr marL="342900" marR="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Telehealth E/M and Add on Codes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are covered</a:t>
            </a:r>
            <a:r>
              <a:rPr lang="en-US" sz="1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under Ohio Medicaid and the seven Medicaid MCOs – </a:t>
            </a:r>
            <a:r>
              <a:rPr lang="en-US" sz="1600" b="1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(Excludes code 99205 for non-CBHC Provider types)</a:t>
            </a:r>
            <a:endParaRPr lang="en-US" sz="16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649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54744-B430-C38D-3A0E-F82C45C6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Example:</a:t>
            </a:r>
            <a:br>
              <a:rPr lang="en-US" dirty="0"/>
            </a:br>
            <a:r>
              <a:rPr lang="en-US" dirty="0"/>
              <a:t>CPT 99213 + 90833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3C577-D8EF-8DC9-70BD-F4E4ADD9F8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0547" y="1655805"/>
            <a:ext cx="11042110" cy="40401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Scenario: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Patient is seen by their PCP for hypertension (chronic stable medical condition) and the visit is combined with a follow up after Emergency Department Visit for acute onset Depression and Anxiety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Primary code: </a:t>
            </a: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99213  Established Patient E/M Level 3 - Chronic Stable Condition  </a:t>
            </a:r>
            <a:br>
              <a:rPr lang="en-US" sz="1800" i="1" dirty="0"/>
            </a:b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Level of Service Based on Medical Decision Making (MDM) </a:t>
            </a:r>
            <a:br>
              <a:rPr lang="en-US" sz="1800" i="1" dirty="0"/>
            </a:b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Other Examples: Controlled Type II DM; Medically Managed HTN or Asthma</a:t>
            </a:r>
          </a:p>
          <a:p>
            <a:pPr marL="170815" indent="-170815"/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BH Add-On</a:t>
            </a: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: 90833 Supportive Counseling following ED services.  </a:t>
            </a:r>
            <a:br>
              <a:rPr lang="en-US" sz="1800" i="1" dirty="0"/>
            </a:b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Level of Service Based on Service and  Time (Minimum 16 Minutes)</a:t>
            </a:r>
            <a:br>
              <a:rPr lang="en-US" sz="1800" i="1" dirty="0"/>
            </a:br>
            <a:r>
              <a:rPr lang="en-US" sz="1800" i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Behavioral Health Diagnosis     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82FE1-0D22-6D1B-B1DA-699537CBA9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F59FA7-9E35-E641-9260-462B0A5FC68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B0B3AF"/>
                </a:solidFill>
                <a:effectLst/>
                <a:uLnTx/>
                <a:uFillTx/>
                <a:latin typeface="Source Sans Pro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B0B3AF"/>
              </a:solidFill>
              <a:effectLst/>
              <a:uLnTx/>
              <a:uFillTx/>
              <a:latin typeface="Source Sans Pro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Graphic 5" descr="Doctor female with solid fill">
            <a:extLst>
              <a:ext uri="{FF2B5EF4-FFF2-40B4-BE49-F238E27FC236}">
                <a16:creationId xmlns:a16="http://schemas.microsoft.com/office/drawing/2014/main" id="{F44F4197-A1CD-A8A9-2A37-088FDBD5F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26396" y="3632209"/>
            <a:ext cx="2724151" cy="272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8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54744-B430-C38D-3A0E-F82C45C6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Example:</a:t>
            </a:r>
            <a:br>
              <a:rPr lang="en-US" dirty="0"/>
            </a:br>
            <a:r>
              <a:rPr lang="en-US" dirty="0"/>
              <a:t>CPT 99213 + 90836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F3C577-D8EF-8DC9-70BD-F4E4ADD9F8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0547" y="1612135"/>
            <a:ext cx="11205396" cy="40401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Scenario: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Patient is seen by their PCP for diabetes (chronic stable medical condition) and the visit is combined with a follow up after Emergency Department Visit for Opioid Use Disorder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</a:rPr>
              <a:t>Primary code: </a:t>
            </a:r>
            <a:r>
              <a:rPr lang="en-US" sz="1800" i="1" dirty="0">
                <a:solidFill>
                  <a:srgbClr val="002060"/>
                </a:solidFill>
              </a:rPr>
              <a:t>99213  Established Patient E/M Level 3 - Chronic Stable Condition  </a:t>
            </a:r>
            <a:br>
              <a:rPr lang="en-US" sz="1800" i="1" dirty="0">
                <a:solidFill>
                  <a:srgbClr val="002060"/>
                </a:solidFill>
              </a:rPr>
            </a:br>
            <a:r>
              <a:rPr lang="en-US" sz="1800" i="1" dirty="0">
                <a:solidFill>
                  <a:srgbClr val="002060"/>
                </a:solidFill>
              </a:rPr>
              <a:t>Level of Service Based on Medical Decision Making (MDM) </a:t>
            </a:r>
            <a:br>
              <a:rPr lang="en-US" sz="1800" i="1" dirty="0">
                <a:solidFill>
                  <a:srgbClr val="002060"/>
                </a:solidFill>
              </a:rPr>
            </a:br>
            <a:r>
              <a:rPr lang="en-US" sz="1800" i="1" dirty="0">
                <a:solidFill>
                  <a:srgbClr val="002060"/>
                </a:solidFill>
              </a:rPr>
              <a:t>Other Examples: Controlled Type II DM; Medically Managed HTN or Asthma</a:t>
            </a:r>
          </a:p>
          <a:p>
            <a:pPr marL="170815" indent="-170815"/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</a:rPr>
              <a:t>BH Add-On</a:t>
            </a:r>
            <a:r>
              <a:rPr lang="en-US" sz="1800" i="1" dirty="0">
                <a:solidFill>
                  <a:srgbClr val="002060"/>
                </a:solidFill>
              </a:rPr>
              <a:t>: 90836 Supportive Counseling following ED services.  </a:t>
            </a:r>
            <a:br>
              <a:rPr lang="en-US" sz="1800" i="1" dirty="0">
                <a:solidFill>
                  <a:srgbClr val="002060"/>
                </a:solidFill>
              </a:rPr>
            </a:br>
            <a:r>
              <a:rPr lang="en-US" sz="1800" i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Psychotherapy (Counseling), 45 minutes when performed with an E/M service. (38-52 minutes) </a:t>
            </a:r>
            <a:br>
              <a:rPr lang="en-US" sz="1800" i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en-US" sz="1800" i="1" dirty="0">
                <a:solidFill>
                  <a:srgbClr val="00206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Opioid Use Disorder </a:t>
            </a:r>
          </a:p>
          <a:p>
            <a:pPr marL="0" indent="0">
              <a:buNone/>
            </a:pPr>
            <a:endParaRPr lang="en-US" sz="1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82FE1-0D22-6D1B-B1DA-699537CBA97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F59FA7-9E35-E641-9260-462B0A5FC68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B0B3AF"/>
                </a:solidFill>
                <a:effectLst/>
                <a:uLnTx/>
                <a:uFillTx/>
                <a:latin typeface="Source Sans Pro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B0B3AF"/>
              </a:solidFill>
              <a:effectLst/>
              <a:uLnTx/>
              <a:uFillTx/>
              <a:latin typeface="Source Sans Pro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Graphic 5" descr="Medicine with solid fill">
            <a:extLst>
              <a:ext uri="{FF2B5EF4-FFF2-40B4-BE49-F238E27FC236}">
                <a16:creationId xmlns:a16="http://schemas.microsoft.com/office/drawing/2014/main" id="{F44F4197-A1CD-A8A9-2A37-088FDBD5F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727341" y="3814771"/>
            <a:ext cx="2724151" cy="272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09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E325D-DDF2-8586-5261-840CCFD44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DB62F-9996-94A8-C50E-893EA651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Example - Telehealth </a:t>
            </a:r>
            <a:br>
              <a:rPr lang="en-US" dirty="0"/>
            </a:br>
            <a:r>
              <a:rPr lang="en-US" dirty="0"/>
              <a:t>CPT 99202-99204 + 90833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847F3F-DFA7-0949-EAAE-6E500C4A5D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0548" y="1541959"/>
            <a:ext cx="10813510" cy="380676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</a:rPr>
              <a:t>Scenario:</a:t>
            </a:r>
          </a:p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  <a:latin typeface="Source Sans Pro"/>
                <a:ea typeface="Open Sans"/>
                <a:cs typeface="Open Sans"/>
              </a:rPr>
              <a:t>New patient visit from follow up from emergency department for alcohol intoxication. The visit is combined with an individual psychotherapy add-on for outpatient substance use treatment. E&amp;M code 99202-99204 depends on severity/complexity of visit. Due to member preference, telehealth visit was scheduled. </a:t>
            </a:r>
            <a:endParaRPr lang="en-US" sz="1800" b="1" dirty="0">
              <a:solidFill>
                <a:srgbClr val="002060"/>
              </a:solidFill>
            </a:endParaRPr>
          </a:p>
          <a:p>
            <a:pPr marL="170815" indent="-170815"/>
            <a:endParaRPr lang="en-US" sz="1800" dirty="0"/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</a:rPr>
              <a:t>Primary Code: </a:t>
            </a:r>
            <a:r>
              <a:rPr lang="en-US" sz="1800" i="1" dirty="0">
                <a:solidFill>
                  <a:srgbClr val="002060"/>
                </a:solidFill>
              </a:rPr>
              <a:t>99202-99204 with Modifier GT New patient E/M visit  Expanded Problem Focused, Detailed, Moderate Complexity and High Complexity</a:t>
            </a:r>
          </a:p>
          <a:p>
            <a:pPr marL="0" indent="0">
              <a:buNone/>
            </a:pPr>
            <a:endParaRPr lang="en-US" sz="1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800" b="1" i="1" dirty="0">
                <a:solidFill>
                  <a:srgbClr val="002060"/>
                </a:solidFill>
              </a:rPr>
              <a:t>BH Add-On: </a:t>
            </a:r>
            <a:r>
              <a:rPr lang="en-US" sz="1800" i="1" dirty="0">
                <a:solidFill>
                  <a:srgbClr val="002060"/>
                </a:solidFill>
              </a:rPr>
              <a:t>90833 with Modifier GT Supportive Counseling following ED services.  </a:t>
            </a:r>
            <a:br>
              <a:rPr lang="en-US" sz="1800" i="1" dirty="0">
                <a:solidFill>
                  <a:srgbClr val="002060"/>
                </a:solidFill>
              </a:rPr>
            </a:br>
            <a:r>
              <a:rPr lang="en-US" sz="1800" i="1" dirty="0">
                <a:solidFill>
                  <a:srgbClr val="002060"/>
                </a:solidFill>
              </a:rPr>
              <a:t>Level of Service Based on Service and Time (Minimum 16 Minutes)</a:t>
            </a:r>
            <a:br>
              <a:rPr lang="en-US" sz="1800" i="1" dirty="0"/>
            </a:br>
            <a:endParaRPr lang="en-US" sz="1800" i="1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0B575-C0CC-8018-3C75-BF4F6EDEEDC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F59FA7-9E35-E641-9260-462B0A5FC68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srgbClr val="B0B3AF"/>
                </a:solidFill>
                <a:effectLst/>
                <a:uLnTx/>
                <a:uFillTx/>
                <a:latin typeface="Source Sans Pro"/>
                <a:ea typeface="Open Sans" panose="020B0606030504020204" pitchFamily="34" charset="0"/>
                <a:cs typeface="Open Sans" panose="020B0606030504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srgbClr val="B0B3AF"/>
              </a:solidFill>
              <a:effectLst/>
              <a:uLnTx/>
              <a:uFillTx/>
              <a:latin typeface="Source Sans Pro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Graphic 5" descr="Speaker phone with solid fill">
            <a:extLst>
              <a:ext uri="{FF2B5EF4-FFF2-40B4-BE49-F238E27FC236}">
                <a16:creationId xmlns:a16="http://schemas.microsoft.com/office/drawing/2014/main" id="{325238FA-3AE4-5B9E-28DC-B6ED1257FD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68365" y="4278850"/>
            <a:ext cx="2442635" cy="244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03109"/>
      </p:ext>
    </p:extLst>
  </p:cSld>
  <p:clrMapOvr>
    <a:masterClrMapping/>
  </p:clrMapOvr>
</p:sld>
</file>

<file path=ppt/theme/theme1.xml><?xml version="1.0" encoding="utf-8"?>
<a:theme xmlns:a="http://schemas.openxmlformats.org/drawingml/2006/main" name="Opening and Closing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eart of it all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eart of it All Deck">
  <a:themeElements>
    <a:clrScheme name="Custom 5">
      <a:dk1>
        <a:srgbClr val="2A2F36"/>
      </a:dk1>
      <a:lt1>
        <a:srgbClr val="FFFFFF"/>
      </a:lt1>
      <a:dk2>
        <a:srgbClr val="2A2F36"/>
      </a:dk2>
      <a:lt2>
        <a:srgbClr val="FAFAFA"/>
      </a:lt2>
      <a:accent1>
        <a:srgbClr val="C12637"/>
      </a:accent1>
      <a:accent2>
        <a:srgbClr val="C12637"/>
      </a:accent2>
      <a:accent3>
        <a:srgbClr val="8AA87C"/>
      </a:accent3>
      <a:accent4>
        <a:srgbClr val="718B64"/>
      </a:accent4>
      <a:accent5>
        <a:srgbClr val="6BB8E0"/>
      </a:accent5>
      <a:accent6>
        <a:srgbClr val="F3CD55"/>
      </a:accent6>
      <a:hlink>
        <a:srgbClr val="1196D3"/>
      </a:hlink>
      <a:folHlink>
        <a:srgbClr val="00C0EA"/>
      </a:folHlink>
    </a:clrScheme>
    <a:fontScheme name="Heart of it all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3 Population Power Point" id="{6239F01F-605E-4DF6-9195-54D7C7F60308}" vid="{FC1A0B45-B191-4371-9653-8CC1623D5ED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045FF8F9151E42A81352EA7445B80F" ma:contentTypeVersion="18" ma:contentTypeDescription="Create a new document." ma:contentTypeScope="" ma:versionID="02d898bf30d913cf499b064423e3e75a">
  <xsd:schema xmlns:xsd="http://www.w3.org/2001/XMLSchema" xmlns:xs="http://www.w3.org/2001/XMLSchema" xmlns:p="http://schemas.microsoft.com/office/2006/metadata/properties" xmlns:ns1="http://schemas.microsoft.com/sharepoint/v3" xmlns:ns2="5983463d-cf30-4061-85b9-d98eb648d5f5" xmlns:ns3="b9659d10-6102-4459-8b21-dc4122d16e31" targetNamespace="http://schemas.microsoft.com/office/2006/metadata/properties" ma:root="true" ma:fieldsID="6b9ae16acfc7f0fa7bbcad563283f873" ns1:_="" ns2:_="" ns3:_="">
    <xsd:import namespace="http://schemas.microsoft.com/sharepoint/v3"/>
    <xsd:import namespace="5983463d-cf30-4061-85b9-d98eb648d5f5"/>
    <xsd:import namespace="b9659d10-6102-4459-8b21-dc4122d16e31"/>
    <xsd:element name="properties">
      <xsd:complexType>
        <xsd:sequence>
          <xsd:element name="documentManagement">
            <xsd:complexType>
              <xsd:all>
                <xsd:element ref="ns2:Content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https_x003a__x002f__x002f_www_x002e_greenecophoh_x002e_gov_x002f_forms_x002d_permits_x002f_community_x002d_resourc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3463d-cf30-4061-85b9-d98eb648d5f5" elementFormDefault="qualified">
    <xsd:import namespace="http://schemas.microsoft.com/office/2006/documentManagement/types"/>
    <xsd:import namespace="http://schemas.microsoft.com/office/infopath/2007/PartnerControls"/>
    <xsd:element name="Contents" ma:index="8" nillable="true" ma:displayName="Contents" ma:format="Dropdown" ma:internalName="Contents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234c9c0-dc82-4bd3-8448-fd5c6ce0fb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https_x003a__x002f__x002f_www_x002e_greenecophoh_x002e_gov_x002f_forms_x002d_permits_x002f_community_x002d_resources" ma:index="24" nillable="true" ma:displayName="https://www.greenecophoh.gov/forms-permits/community-resources" ma:format="Hyperlink" ma:internalName="https_x003a__x002f__x002f_www_x002e_greenecophoh_x002e_gov_x002f_forms_x002d_permits_x002f_community_x002d_resources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659d10-6102-4459-8b21-dc4122d16e3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6aaeb1d-b270-4b0e-9455-dcdc5de7748d}" ma:internalName="TaxCatchAll" ma:showField="CatchAllData" ma:web="b9659d10-6102-4459-8b21-dc4122d16e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ttps_x003a__x002f__x002f_www_x002e_greenecophoh_x002e_gov_x002f_forms_x002d_permits_x002f_community_x002d_resources xmlns="5983463d-cf30-4061-85b9-d98eb648d5f5">
      <Url xsi:nil="true"/>
      <Description xsi:nil="true"/>
    </https_x003a__x002f__x002f_www_x002e_greenecophoh_x002e_gov_x002f_forms_x002d_permits_x002f_community_x002d_resources>
    <_ip_UnifiedCompliancePolicyUIAction xmlns="http://schemas.microsoft.com/sharepoint/v3" xsi:nil="true"/>
    <lcf76f155ced4ddcb4097134ff3c332f xmlns="5983463d-cf30-4061-85b9-d98eb648d5f5">
      <Terms xmlns="http://schemas.microsoft.com/office/infopath/2007/PartnerControls"/>
    </lcf76f155ced4ddcb4097134ff3c332f>
    <TaxCatchAll xmlns="b9659d10-6102-4459-8b21-dc4122d16e31" xsi:nil="true"/>
    <_ip_UnifiedCompliancePolicyProperties xmlns="http://schemas.microsoft.com/sharepoint/v3" xsi:nil="true"/>
    <Contents xmlns="5983463d-cf30-4061-85b9-d98eb648d5f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9F3FBA-737C-4698-87DD-5F3B6D4249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983463d-cf30-4061-85b9-d98eb648d5f5"/>
    <ds:schemaRef ds:uri="b9659d10-6102-4459-8b21-dc4122d16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833DCB-E64A-4A75-87A5-337E3D6F9B0E}">
  <ds:schemaRefs>
    <ds:schemaRef ds:uri="http://schemas.microsoft.com/office/infopath/2007/PartnerControl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sharepoint/v3"/>
    <ds:schemaRef ds:uri="b9659d10-6102-4459-8b21-dc4122d16e31"/>
    <ds:schemaRef ds:uri="5983463d-cf30-4061-85b9-d98eb648d5f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55B3B21-4460-43B3-B46F-7E8E37EA3D3A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0f8fcc4-94d8-4f07-84eb-36ed57c7c8a2}" enabled="0" method="" siteId="{50f8fcc4-94d8-4f07-84eb-36ed57c7c8a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666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Arial</vt:lpstr>
      <vt:lpstr>Courier New</vt:lpstr>
      <vt:lpstr>Source Sans Pro</vt:lpstr>
      <vt:lpstr>Source Sans Pro SemiBold</vt:lpstr>
      <vt:lpstr>Symbol</vt:lpstr>
      <vt:lpstr>Opening and Closing Slides</vt:lpstr>
      <vt:lpstr>1_Heart of it All Deck</vt:lpstr>
      <vt:lpstr>PowerPoint Presentation</vt:lpstr>
      <vt:lpstr>PowerPoint Presentation</vt:lpstr>
      <vt:lpstr>Case Example: CPT 99213 + 90833</vt:lpstr>
      <vt:lpstr>Case Example: CPT 99213 + 90836</vt:lpstr>
      <vt:lpstr>Case Example - Telehealth  CPT 99202-99204 + 90833</vt:lpstr>
    </vt:vector>
  </TitlesOfParts>
  <Company>Humana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Misty Nahay</dc:creator>
  <cp:lastModifiedBy>Misty Nahay</cp:lastModifiedBy>
  <cp:revision>4</cp:revision>
  <dcterms:created xsi:type="dcterms:W3CDTF">2025-09-14T16:58:44Z</dcterms:created>
  <dcterms:modified xsi:type="dcterms:W3CDTF">2025-11-11T00:36:28Z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c65fc42-367b-4983-8bc8-08b3e1ccc553_Enabled">
    <vt:lpwstr>true</vt:lpwstr>
  </property>
  <property fmtid="{D5CDD505-2E9C-101B-9397-08002B2CF9AE}" pid="3" name="MSIP_Label_9c65fc42-367b-4983-8bc8-08b3e1ccc553_SetDate">
    <vt:lpwstr>2025-09-14T16:59:43Z</vt:lpwstr>
  </property>
  <property fmtid="{D5CDD505-2E9C-101B-9397-08002B2CF9AE}" pid="4" name="MSIP_Label_9c65fc42-367b-4983-8bc8-08b3e1ccc553_Method">
    <vt:lpwstr>Privileged</vt:lpwstr>
  </property>
  <property fmtid="{D5CDD505-2E9C-101B-9397-08002B2CF9AE}" pid="5" name="MSIP_Label_9c65fc42-367b-4983-8bc8-08b3e1ccc553_Name">
    <vt:lpwstr>Public</vt:lpwstr>
  </property>
  <property fmtid="{D5CDD505-2E9C-101B-9397-08002B2CF9AE}" pid="6" name="MSIP_Label_9c65fc42-367b-4983-8bc8-08b3e1ccc553_SiteId">
    <vt:lpwstr>56c62bbe-8598-4b85-9e51-1ca753fa50f2</vt:lpwstr>
  </property>
  <property fmtid="{D5CDD505-2E9C-101B-9397-08002B2CF9AE}" pid="7" name="MSIP_Label_9c65fc42-367b-4983-8bc8-08b3e1ccc553_ActionId">
    <vt:lpwstr>18953514-c8e6-4da3-8237-7f79b125108f</vt:lpwstr>
  </property>
  <property fmtid="{D5CDD505-2E9C-101B-9397-08002B2CF9AE}" pid="8" name="MSIP_Label_9c65fc42-367b-4983-8bc8-08b3e1ccc553_ContentBits">
    <vt:lpwstr>0</vt:lpwstr>
  </property>
  <property fmtid="{D5CDD505-2E9C-101B-9397-08002B2CF9AE}" pid="9" name="MSIP_Label_9c65fc42-367b-4983-8bc8-08b3e1ccc553_Tag">
    <vt:lpwstr>10, 0, 1, 1</vt:lpwstr>
  </property>
  <property fmtid="{D5CDD505-2E9C-101B-9397-08002B2CF9AE}" pid="10" name="ContentTypeId">
    <vt:lpwstr>0x01010054045FF8F9151E42A81352EA7445B80F</vt:lpwstr>
  </property>
</Properties>
</file>