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4900720" r:id="rId2"/>
    <p:sldId id="2144900721" r:id="rId3"/>
    <p:sldId id="2144900722" r:id="rId4"/>
    <p:sldId id="214490072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ty Nahay" userId="07c6eea8-c3fe-4246-bf4c-bf07166f991a" providerId="ADAL" clId="{C40CE2E2-5D8B-41A3-8C65-522D0A91C8AD}"/>
    <pc:docChg chg="modSld">
      <pc:chgData name="Misty Nahay" userId="07c6eea8-c3fe-4246-bf4c-bf07166f991a" providerId="ADAL" clId="{C40CE2E2-5D8B-41A3-8C65-522D0A91C8AD}" dt="2025-11-11T03:37:18.719" v="3" actId="14100"/>
      <pc:docMkLst>
        <pc:docMk/>
      </pc:docMkLst>
      <pc:sldChg chg="modSp mod">
        <pc:chgData name="Misty Nahay" userId="07c6eea8-c3fe-4246-bf4c-bf07166f991a" providerId="ADAL" clId="{C40CE2E2-5D8B-41A3-8C65-522D0A91C8AD}" dt="2025-11-11T03:37:04.755" v="1" actId="14100"/>
        <pc:sldMkLst>
          <pc:docMk/>
          <pc:sldMk cId="2218394067" sldId="2144900721"/>
        </pc:sldMkLst>
        <pc:graphicFrameChg chg="mod ord">
          <ac:chgData name="Misty Nahay" userId="07c6eea8-c3fe-4246-bf4c-bf07166f991a" providerId="ADAL" clId="{C40CE2E2-5D8B-41A3-8C65-522D0A91C8AD}" dt="2025-11-11T03:37:04.755" v="1" actId="14100"/>
          <ac:graphicFrameMkLst>
            <pc:docMk/>
            <pc:sldMk cId="2218394067" sldId="2144900721"/>
            <ac:graphicFrameMk id="3" creationId="{A5AB0A83-D500-4DBF-A910-C4905226E777}"/>
          </ac:graphicFrameMkLst>
        </pc:graphicFrameChg>
      </pc:sldChg>
      <pc:sldChg chg="modSp mod">
        <pc:chgData name="Misty Nahay" userId="07c6eea8-c3fe-4246-bf4c-bf07166f991a" providerId="ADAL" clId="{C40CE2E2-5D8B-41A3-8C65-522D0A91C8AD}" dt="2025-11-11T03:37:18.719" v="3" actId="14100"/>
        <pc:sldMkLst>
          <pc:docMk/>
          <pc:sldMk cId="1188583616" sldId="2144900722"/>
        </pc:sldMkLst>
        <pc:graphicFrameChg chg="mod ord">
          <ac:chgData name="Misty Nahay" userId="07c6eea8-c3fe-4246-bf4c-bf07166f991a" providerId="ADAL" clId="{C40CE2E2-5D8B-41A3-8C65-522D0A91C8AD}" dt="2025-11-11T03:37:18.719" v="3" actId="14100"/>
          <ac:graphicFrameMkLst>
            <pc:docMk/>
            <pc:sldMk cId="1188583616" sldId="2144900722"/>
            <ac:graphicFrameMk id="2" creationId="{B45FD448-A311-42C7-B2C8-856202CB94B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EDM-A_updated_11052025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EDM-A_updated_11052025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YN8670\AppData\Local\Microsoft\Windows\INetCache\Content.Outlook\QUM4PADV\SMART%20AIM%20line%20charts%20EDM-A_updated_11052025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Mental Health Emergency Department Visit  1-7-day follow-up(18 and older) </a:t>
            </a:r>
            <a:r>
              <a:rPr lang="en-US" sz="1200" b="1">
                <a:solidFill>
                  <a:schemeClr val="tx1"/>
                </a:solidFill>
              </a:rPr>
              <a:t>by Rolling Measurement</a:t>
            </a:r>
            <a:r>
              <a:rPr lang="en-US" sz="1200" b="1" baseline="0">
                <a:solidFill>
                  <a:schemeClr val="tx1"/>
                </a:solidFill>
              </a:rPr>
              <a:t> Year                              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Northwest (</a:t>
            </a:r>
            <a:r>
              <a:rPr lang="en-US" sz="1200" b="1" i="0" u="none" strike="noStrike" kern="1200" spc="0" baseline="0">
                <a:solidFill>
                  <a:schemeClr val="tx1"/>
                </a:solidFill>
              </a:rPr>
              <a:t>Toledo)</a:t>
            </a:r>
            <a:endParaRPr lang="en-US" sz="1200" b="1" baseline="0">
              <a:solidFill>
                <a:schemeClr val="tx1"/>
              </a:solidFill>
            </a:endParaRP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Black Population</a:t>
            </a:r>
            <a:endParaRPr lang="en-US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5622886050838369"/>
          <c:y val="5.82585667251779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328370706754583E-2"/>
          <c:y val="0.14375152104525729"/>
          <c:w val="0.90203901534670716"/>
          <c:h val="0.53745281045886506"/>
        </c:manualLayout>
      </c:layout>
      <c:lineChart>
        <c:grouping val="standard"/>
        <c:varyColors val="0"/>
        <c:ser>
          <c:idx val="0"/>
          <c:order val="0"/>
          <c:tx>
            <c:strRef>
              <c:f>'EDM-A'!$A$45</c:f>
              <c:strCache>
                <c:ptCount val="1"/>
                <c:pt idx="0">
                  <c:v>% ED visits in the MY for which the member received follow-up within 7 days 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cat>
            <c:strRef>
              <c:f>'EDM-A'!$C$42:$X$42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'EDM-A'!$C$45:$X$45</c:f>
              <c:numCache>
                <c:formatCode>0.00%</c:formatCode>
                <c:ptCount val="22"/>
                <c:pt idx="0">
                  <c:v>0.34269662921348315</c:v>
                </c:pt>
                <c:pt idx="1">
                  <c:v>0.34328358208955223</c:v>
                </c:pt>
                <c:pt idx="2">
                  <c:v>0.33823529411764708</c:v>
                </c:pt>
                <c:pt idx="3">
                  <c:v>0.33270676691729323</c:v>
                </c:pt>
                <c:pt idx="4">
                  <c:v>0.33714285714285713</c:v>
                </c:pt>
                <c:pt idx="5">
                  <c:v>0.35783365570599612</c:v>
                </c:pt>
                <c:pt idx="6">
                  <c:v>0.34816247582205029</c:v>
                </c:pt>
                <c:pt idx="7">
                  <c:v>0.35018726591760302</c:v>
                </c:pt>
                <c:pt idx="8">
                  <c:v>0.357421875</c:v>
                </c:pt>
                <c:pt idx="9">
                  <c:v>0.36570000000000003</c:v>
                </c:pt>
                <c:pt idx="10">
                  <c:v>0.35610000000000003</c:v>
                </c:pt>
                <c:pt idx="11">
                  <c:v>0.36009999999999998</c:v>
                </c:pt>
                <c:pt idx="12">
                  <c:v>0.3579</c:v>
                </c:pt>
                <c:pt idx="13">
                  <c:v>0.36730000000000002</c:v>
                </c:pt>
                <c:pt idx="14">
                  <c:v>0.36919999999999997</c:v>
                </c:pt>
                <c:pt idx="15">
                  <c:v>0.36720000000000003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53-4F2D-87AC-92F1008F53D7}"/>
            </c:ext>
          </c:extLst>
        </c:ser>
        <c:ser>
          <c:idx val="1"/>
          <c:order val="1"/>
          <c:tx>
            <c:strRef>
              <c:f>'EDM-A'!$A$46</c:f>
              <c:strCache>
                <c:ptCount val="1"/>
                <c:pt idx="0">
                  <c:v>Baseline (*Average of the MY 2022 and MY 2023 MCO rate for members included in the Black 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'EDM-A'!$C$42:$X$42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'EDM-A'!$C$46:$X$46</c:f>
              <c:numCache>
                <c:formatCode>0.00%</c:formatCode>
                <c:ptCount val="22"/>
                <c:pt idx="0">
                  <c:v>0.33950000000000002</c:v>
                </c:pt>
                <c:pt idx="1">
                  <c:v>0.33950000000000002</c:v>
                </c:pt>
                <c:pt idx="2">
                  <c:v>0.33950000000000002</c:v>
                </c:pt>
                <c:pt idx="3">
                  <c:v>0.33950000000000002</c:v>
                </c:pt>
                <c:pt idx="4">
                  <c:v>0.33950000000000002</c:v>
                </c:pt>
                <c:pt idx="5">
                  <c:v>0.33950000000000002</c:v>
                </c:pt>
                <c:pt idx="6">
                  <c:v>0.33950000000000002</c:v>
                </c:pt>
                <c:pt idx="7">
                  <c:v>0.33950000000000002</c:v>
                </c:pt>
                <c:pt idx="8">
                  <c:v>0.33950000000000002</c:v>
                </c:pt>
                <c:pt idx="9">
                  <c:v>0.33950000000000002</c:v>
                </c:pt>
                <c:pt idx="10">
                  <c:v>0.33950000000000002</c:v>
                </c:pt>
                <c:pt idx="11">
                  <c:v>0.33950000000000002</c:v>
                </c:pt>
                <c:pt idx="12">
                  <c:v>0.33950000000000002</c:v>
                </c:pt>
                <c:pt idx="13">
                  <c:v>0.33950000000000002</c:v>
                </c:pt>
                <c:pt idx="14">
                  <c:v>0.33950000000000002</c:v>
                </c:pt>
                <c:pt idx="15">
                  <c:v>0.33950000000000002</c:v>
                </c:pt>
                <c:pt idx="16">
                  <c:v>0.33950000000000002</c:v>
                </c:pt>
                <c:pt idx="17">
                  <c:v>0.33950000000000002</c:v>
                </c:pt>
                <c:pt idx="18">
                  <c:v>0.33950000000000002</c:v>
                </c:pt>
                <c:pt idx="19">
                  <c:v>0.33950000000000002</c:v>
                </c:pt>
                <c:pt idx="20">
                  <c:v>0.33950000000000002</c:v>
                </c:pt>
                <c:pt idx="21">
                  <c:v>0.33950000000000002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53-4F2D-87AC-92F1008F53D7}"/>
            </c:ext>
          </c:extLst>
        </c:ser>
        <c:ser>
          <c:idx val="2"/>
          <c:order val="2"/>
          <c:tx>
            <c:strRef>
              <c:f>'EDM-A'!$A$47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'EDM-A'!$C$42:$X$42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'EDM-A'!$C$47:$X$47</c:f>
              <c:numCache>
                <c:formatCode>0.00%</c:formatCode>
                <c:ptCount val="22"/>
                <c:pt idx="0">
                  <c:v>0.3901</c:v>
                </c:pt>
                <c:pt idx="1">
                  <c:v>0.3901</c:v>
                </c:pt>
                <c:pt idx="2">
                  <c:v>0.3901</c:v>
                </c:pt>
                <c:pt idx="3">
                  <c:v>0.3901</c:v>
                </c:pt>
                <c:pt idx="4">
                  <c:v>0.3901</c:v>
                </c:pt>
                <c:pt idx="5">
                  <c:v>0.3901</c:v>
                </c:pt>
                <c:pt idx="6">
                  <c:v>0.3901</c:v>
                </c:pt>
                <c:pt idx="7">
                  <c:v>0.3901</c:v>
                </c:pt>
                <c:pt idx="8">
                  <c:v>0.3901</c:v>
                </c:pt>
                <c:pt idx="9">
                  <c:v>0.3901</c:v>
                </c:pt>
                <c:pt idx="10">
                  <c:v>0.3901</c:v>
                </c:pt>
                <c:pt idx="11">
                  <c:v>0.3901</c:v>
                </c:pt>
                <c:pt idx="12">
                  <c:v>0.3901</c:v>
                </c:pt>
                <c:pt idx="13">
                  <c:v>0.3901</c:v>
                </c:pt>
                <c:pt idx="14">
                  <c:v>0.3901</c:v>
                </c:pt>
                <c:pt idx="15">
                  <c:v>0.3901</c:v>
                </c:pt>
                <c:pt idx="16">
                  <c:v>0.3901</c:v>
                </c:pt>
                <c:pt idx="17">
                  <c:v>0.3901</c:v>
                </c:pt>
                <c:pt idx="18">
                  <c:v>0.3901</c:v>
                </c:pt>
                <c:pt idx="19">
                  <c:v>0.3901</c:v>
                </c:pt>
                <c:pt idx="20">
                  <c:v>0.3901</c:v>
                </c:pt>
                <c:pt idx="21">
                  <c:v>0.3901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353-4F2D-87AC-92F1008F5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5"/>
          <c:min val="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2.5000000000000005E-2"/>
        <c:minorUnit val="2.0000000000000004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3209943761744709"/>
          <c:y val="0.85506357219419415"/>
          <c:w val="0.54237763248111481"/>
          <c:h val="0.128573653627720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Mental Health Emergency Department Visit  1-7-day follow-up (18 and older) </a:t>
            </a:r>
            <a:r>
              <a:rPr lang="en-US" sz="1200" b="1" dirty="0">
                <a:solidFill>
                  <a:schemeClr val="tx1"/>
                </a:solidFill>
              </a:rPr>
              <a:t>by Rolling Measurement</a:t>
            </a:r>
            <a:r>
              <a:rPr lang="en-US" sz="1200" b="1" baseline="0" dirty="0">
                <a:solidFill>
                  <a:schemeClr val="tx1"/>
                </a:solidFill>
              </a:rPr>
              <a:t> Year                          </a:t>
            </a:r>
          </a:p>
          <a:p>
            <a:pPr>
              <a:defRPr/>
            </a:pPr>
            <a:r>
              <a:rPr lang="en-US" sz="1200" b="1" baseline="0" dirty="0">
                <a:solidFill>
                  <a:schemeClr val="tx1"/>
                </a:solidFill>
              </a:rPr>
              <a:t>    Central (</a:t>
            </a:r>
            <a:r>
              <a:rPr lang="en-US" sz="1200" b="1" i="0" u="none" strike="noStrike" kern="1200" spc="0" baseline="0" dirty="0">
                <a:solidFill>
                  <a:schemeClr val="tx1"/>
                </a:solidFill>
              </a:rPr>
              <a:t>Columbus)</a:t>
            </a:r>
            <a:endParaRPr lang="en-US" sz="1200" b="1" baseline="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200" b="1" baseline="0" dirty="0">
                <a:solidFill>
                  <a:schemeClr val="tx1"/>
                </a:solidFill>
              </a:rPr>
              <a:t>Members not Included in the Black Population</a:t>
            </a:r>
            <a:endParaRPr lang="en-US" sz="12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2040494108797882"/>
          <c:y val="2.3023477758206447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482698583279041E-2"/>
          <c:y val="0.12888672694670175"/>
          <c:w val="0.92167309728693969"/>
          <c:h val="0.5744154596425477"/>
        </c:manualLayout>
      </c:layout>
      <c:lineChart>
        <c:grouping val="standard"/>
        <c:varyColors val="0"/>
        <c:ser>
          <c:idx val="0"/>
          <c:order val="0"/>
          <c:tx>
            <c:strRef>
              <c:f>'EDM-A'!$A$85</c:f>
              <c:strCache>
                <c:ptCount val="1"/>
                <c:pt idx="0">
                  <c:v>% ED visits in the MY for which the member received follow-up within 7 days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'EDM-A'!$C$82:$X$82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'EDM-A'!$C$85:$X$85</c:f>
              <c:numCache>
                <c:formatCode>0.00%</c:formatCode>
                <c:ptCount val="22"/>
                <c:pt idx="0">
                  <c:v>0.33290197347136846</c:v>
                </c:pt>
                <c:pt idx="1">
                  <c:v>0.33658536585365856</c:v>
                </c:pt>
                <c:pt idx="2">
                  <c:v>0.34008635004981735</c:v>
                </c:pt>
                <c:pt idx="3">
                  <c:v>0.33862791483609328</c:v>
                </c:pt>
                <c:pt idx="4">
                  <c:v>0.34470989761092152</c:v>
                </c:pt>
                <c:pt idx="5">
                  <c:v>0.3501918381583537</c:v>
                </c:pt>
                <c:pt idx="6">
                  <c:v>0.35219683655536027</c:v>
                </c:pt>
                <c:pt idx="7">
                  <c:v>0.34360609280906834</c:v>
                </c:pt>
                <c:pt idx="8">
                  <c:v>0.33888691953208083</c:v>
                </c:pt>
                <c:pt idx="9">
                  <c:v>0.34639999999999999</c:v>
                </c:pt>
                <c:pt idx="10">
                  <c:v>0.34370000000000001</c:v>
                </c:pt>
                <c:pt idx="11">
                  <c:v>0.3503</c:v>
                </c:pt>
                <c:pt idx="12">
                  <c:v>0.35859999999999997</c:v>
                </c:pt>
                <c:pt idx="13">
                  <c:v>0.35539999999999999</c:v>
                </c:pt>
                <c:pt idx="14">
                  <c:v>0.3569</c:v>
                </c:pt>
                <c:pt idx="15">
                  <c:v>0.36370000000000002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FF-4554-B9C5-6AE14F24C10C}"/>
            </c:ext>
          </c:extLst>
        </c:ser>
        <c:ser>
          <c:idx val="1"/>
          <c:order val="1"/>
          <c:tx>
            <c:strRef>
              <c:f>'EDM-A'!$A$86</c:f>
              <c:strCache>
                <c:ptCount val="1"/>
                <c:pt idx="0">
                  <c:v>Baseline (*Average of the MY 2022 and MY 2023 MCO rate for members not included in the Black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'EDM-A'!$C$82:$X$82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'EDM-A'!$C$86:$X$86</c:f>
              <c:numCache>
                <c:formatCode>0.00%</c:formatCode>
                <c:ptCount val="22"/>
                <c:pt idx="0">
                  <c:v>0.34339999999999998</c:v>
                </c:pt>
                <c:pt idx="1">
                  <c:v>0.34339999999999998</c:v>
                </c:pt>
                <c:pt idx="2">
                  <c:v>0.34339999999999998</c:v>
                </c:pt>
                <c:pt idx="3">
                  <c:v>0.34339999999999998</c:v>
                </c:pt>
                <c:pt idx="4">
                  <c:v>0.34339999999999998</c:v>
                </c:pt>
                <c:pt idx="5">
                  <c:v>0.34339999999999998</c:v>
                </c:pt>
                <c:pt idx="6">
                  <c:v>0.34339999999999998</c:v>
                </c:pt>
                <c:pt idx="7">
                  <c:v>0.34339999999999998</c:v>
                </c:pt>
                <c:pt idx="8">
                  <c:v>0.34339999999999998</c:v>
                </c:pt>
                <c:pt idx="9">
                  <c:v>0.34339999999999998</c:v>
                </c:pt>
                <c:pt idx="10">
                  <c:v>0.34339999999999998</c:v>
                </c:pt>
                <c:pt idx="11">
                  <c:v>0.34339999999999998</c:v>
                </c:pt>
                <c:pt idx="12">
                  <c:v>0.34339999999999998</c:v>
                </c:pt>
                <c:pt idx="13">
                  <c:v>0.34339999999999998</c:v>
                </c:pt>
                <c:pt idx="14">
                  <c:v>0.34339999999999998</c:v>
                </c:pt>
                <c:pt idx="15">
                  <c:v>0.34339999999999998</c:v>
                </c:pt>
                <c:pt idx="16">
                  <c:v>0.34339999999999998</c:v>
                </c:pt>
                <c:pt idx="17">
                  <c:v>0.34339999999999998</c:v>
                </c:pt>
                <c:pt idx="18">
                  <c:v>0.34339999999999998</c:v>
                </c:pt>
                <c:pt idx="19">
                  <c:v>0.34339999999999998</c:v>
                </c:pt>
                <c:pt idx="20">
                  <c:v>0.34339999999999998</c:v>
                </c:pt>
                <c:pt idx="21">
                  <c:v>0.34339999999999998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FF-4554-B9C5-6AE14F24C10C}"/>
            </c:ext>
          </c:extLst>
        </c:ser>
        <c:ser>
          <c:idx val="2"/>
          <c:order val="2"/>
          <c:tx>
            <c:strRef>
              <c:f>'EDM-A'!$A$87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'EDM-A'!$C$82:$X$82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'EDM-A'!$C$87:$X$87</c:f>
              <c:numCache>
                <c:formatCode>0.00%</c:formatCode>
                <c:ptCount val="22"/>
                <c:pt idx="0">
                  <c:v>0.3901</c:v>
                </c:pt>
                <c:pt idx="1">
                  <c:v>0.3901</c:v>
                </c:pt>
                <c:pt idx="2">
                  <c:v>0.3901</c:v>
                </c:pt>
                <c:pt idx="3">
                  <c:v>0.3901</c:v>
                </c:pt>
                <c:pt idx="4">
                  <c:v>0.3901</c:v>
                </c:pt>
                <c:pt idx="5">
                  <c:v>0.3901</c:v>
                </c:pt>
                <c:pt idx="6">
                  <c:v>0.3901</c:v>
                </c:pt>
                <c:pt idx="7">
                  <c:v>0.3901</c:v>
                </c:pt>
                <c:pt idx="8">
                  <c:v>0.3901</c:v>
                </c:pt>
                <c:pt idx="9">
                  <c:v>0.3901</c:v>
                </c:pt>
                <c:pt idx="10">
                  <c:v>0.3901</c:v>
                </c:pt>
                <c:pt idx="11">
                  <c:v>0.3901</c:v>
                </c:pt>
                <c:pt idx="12">
                  <c:v>0.3901</c:v>
                </c:pt>
                <c:pt idx="13">
                  <c:v>0.3901</c:v>
                </c:pt>
                <c:pt idx="14">
                  <c:v>0.3901</c:v>
                </c:pt>
                <c:pt idx="15">
                  <c:v>0.3901</c:v>
                </c:pt>
                <c:pt idx="16">
                  <c:v>0.3901</c:v>
                </c:pt>
                <c:pt idx="17">
                  <c:v>0.3901</c:v>
                </c:pt>
                <c:pt idx="18">
                  <c:v>0.3901</c:v>
                </c:pt>
                <c:pt idx="19">
                  <c:v>0.3901</c:v>
                </c:pt>
                <c:pt idx="20">
                  <c:v>0.3901</c:v>
                </c:pt>
                <c:pt idx="21">
                  <c:v>0.3901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FF-4554-B9C5-6AE14F24C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5"/>
          <c:min val="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2.5000000000000005E-2"/>
        <c:minorUnit val="1.0000000000000002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6452013333340851"/>
          <c:y val="0.87539509348321476"/>
          <c:w val="0.55924984986041071"/>
          <c:h val="0.115064466658467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Follow-up After Mental Health Emergency Department Visit  1-7-day follow-up (18 and older) </a:t>
            </a:r>
            <a:r>
              <a:rPr lang="en-US" sz="1200" b="1">
                <a:solidFill>
                  <a:schemeClr val="tx1"/>
                </a:solidFill>
              </a:rPr>
              <a:t>by Rolling Measurement</a:t>
            </a:r>
            <a:r>
              <a:rPr lang="en-US" sz="1200" b="1" baseline="0">
                <a:solidFill>
                  <a:schemeClr val="tx1"/>
                </a:solidFill>
              </a:rPr>
              <a:t> Year                           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  Central (Columbus)</a:t>
            </a:r>
          </a:p>
          <a:p>
            <a:pPr>
              <a:defRPr sz="1200"/>
            </a:pPr>
            <a:r>
              <a:rPr lang="en-US" sz="1200" b="1" baseline="0">
                <a:solidFill>
                  <a:schemeClr val="tx1"/>
                </a:solidFill>
              </a:rPr>
              <a:t>Black Population</a:t>
            </a:r>
            <a:endParaRPr lang="en-US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832881955294879"/>
          <c:y val="2.277906342519908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328373360485443E-2"/>
          <c:y val="0.1672564057243231"/>
          <c:w val="0.92167309728693969"/>
          <c:h val="0.53500491459728117"/>
        </c:manualLayout>
      </c:layout>
      <c:lineChart>
        <c:grouping val="standard"/>
        <c:varyColors val="0"/>
        <c:ser>
          <c:idx val="0"/>
          <c:order val="0"/>
          <c:tx>
            <c:strRef>
              <c:f>'EDM-A'!$A$124</c:f>
              <c:strCache>
                <c:ptCount val="1"/>
                <c:pt idx="0">
                  <c:v>% ED visits in the MY for which the member received follow-up within 7 days 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'EDM-A'!$C$121:$X$121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'EDM-A'!$C$124:$X$124</c:f>
              <c:numCache>
                <c:formatCode>0.00%</c:formatCode>
                <c:ptCount val="22"/>
                <c:pt idx="0">
                  <c:v>0.29543634907926342</c:v>
                </c:pt>
                <c:pt idx="1">
                  <c:v>0.28455284552845528</c:v>
                </c:pt>
                <c:pt idx="2">
                  <c:v>0.28127623845507976</c:v>
                </c:pt>
                <c:pt idx="3">
                  <c:v>0.28037383177570091</c:v>
                </c:pt>
                <c:pt idx="4">
                  <c:v>0.28546255506607932</c:v>
                </c:pt>
                <c:pt idx="5">
                  <c:v>0.29069767441860467</c:v>
                </c:pt>
                <c:pt idx="6">
                  <c:v>0.28968609865470851</c:v>
                </c:pt>
                <c:pt idx="7">
                  <c:v>0.29553571428571429</c:v>
                </c:pt>
                <c:pt idx="8">
                  <c:v>0.2960352422907489</c:v>
                </c:pt>
                <c:pt idx="9">
                  <c:v>0.30649999999999999</c:v>
                </c:pt>
                <c:pt idx="10">
                  <c:v>0.30199999999999999</c:v>
                </c:pt>
                <c:pt idx="11">
                  <c:v>0.30709999999999998</c:v>
                </c:pt>
                <c:pt idx="12">
                  <c:v>0.31180000000000002</c:v>
                </c:pt>
                <c:pt idx="13">
                  <c:v>0.31619999999999998</c:v>
                </c:pt>
                <c:pt idx="14">
                  <c:v>0.31790000000000002</c:v>
                </c:pt>
                <c:pt idx="15">
                  <c:v>0.32150000000000001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9F-40CF-A0B0-5C051217478D}"/>
            </c:ext>
          </c:extLst>
        </c:ser>
        <c:ser>
          <c:idx val="1"/>
          <c:order val="1"/>
          <c:tx>
            <c:strRef>
              <c:f>'EDM-A'!$A$125</c:f>
              <c:strCache>
                <c:ptCount val="1"/>
                <c:pt idx="0">
                  <c:v>Baseline (*Average of the MY 2022 and MY 2023 MCO rate for members included in the Black  population)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'EDM-A'!$C$121:$X$121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'EDM-A'!$C$125:$X$125</c:f>
              <c:numCache>
                <c:formatCode>0.00%</c:formatCode>
                <c:ptCount val="22"/>
                <c:pt idx="0">
                  <c:v>0.29759999999999998</c:v>
                </c:pt>
                <c:pt idx="1">
                  <c:v>0.29759999999999998</c:v>
                </c:pt>
                <c:pt idx="2">
                  <c:v>0.29759999999999998</c:v>
                </c:pt>
                <c:pt idx="3">
                  <c:v>0.29759999999999998</c:v>
                </c:pt>
                <c:pt idx="4">
                  <c:v>0.29759999999999998</c:v>
                </c:pt>
                <c:pt idx="5">
                  <c:v>0.29759999999999998</c:v>
                </c:pt>
                <c:pt idx="6">
                  <c:v>0.29759999999999998</c:v>
                </c:pt>
                <c:pt idx="7">
                  <c:v>0.29759999999999998</c:v>
                </c:pt>
                <c:pt idx="8">
                  <c:v>0.29759999999999998</c:v>
                </c:pt>
                <c:pt idx="9">
                  <c:v>0.29759999999999998</c:v>
                </c:pt>
                <c:pt idx="10">
                  <c:v>0.29759999999999998</c:v>
                </c:pt>
                <c:pt idx="11">
                  <c:v>0.29759999999999998</c:v>
                </c:pt>
                <c:pt idx="12">
                  <c:v>0.29759999999999998</c:v>
                </c:pt>
                <c:pt idx="13">
                  <c:v>0.29759999999999998</c:v>
                </c:pt>
                <c:pt idx="14">
                  <c:v>0.29759999999999998</c:v>
                </c:pt>
                <c:pt idx="15">
                  <c:v>0.29759999999999998</c:v>
                </c:pt>
                <c:pt idx="16">
                  <c:v>0.29759999999999998</c:v>
                </c:pt>
                <c:pt idx="17">
                  <c:v>0.29759999999999998</c:v>
                </c:pt>
                <c:pt idx="18">
                  <c:v>0.29759999999999998</c:v>
                </c:pt>
                <c:pt idx="19">
                  <c:v>0.29759999999999998</c:v>
                </c:pt>
                <c:pt idx="20">
                  <c:v>0.29759999999999998</c:v>
                </c:pt>
                <c:pt idx="21">
                  <c:v>0.29759999999999998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9F-40CF-A0B0-5C051217478D}"/>
            </c:ext>
          </c:extLst>
        </c:ser>
        <c:ser>
          <c:idx val="2"/>
          <c:order val="2"/>
          <c:tx>
            <c:strRef>
              <c:f>'EDM-A'!$A$126</c:f>
              <c:strCache>
                <c:ptCount val="1"/>
                <c:pt idx="0">
                  <c:v>Goal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'EDM-A'!$C$121:$X$121</c:f>
              <c:strCache>
                <c:ptCount val="22"/>
                <c:pt idx="0">
                  <c:v>Apr23-Mar24</c:v>
                </c:pt>
                <c:pt idx="1">
                  <c:v>May23-Apr24</c:v>
                </c:pt>
                <c:pt idx="2">
                  <c:v>Jun23-May24</c:v>
                </c:pt>
                <c:pt idx="3">
                  <c:v>Jul23-Jun24</c:v>
                </c:pt>
                <c:pt idx="4">
                  <c:v>Aug23-Jul24</c:v>
                </c:pt>
                <c:pt idx="5">
                  <c:v>Sep23-Aug24</c:v>
                </c:pt>
                <c:pt idx="6">
                  <c:v>Oct23-Sep24</c:v>
                </c:pt>
                <c:pt idx="7">
                  <c:v>Nov23-Oct24</c:v>
                </c:pt>
                <c:pt idx="8">
                  <c:v>Dec23-Nov24</c:v>
                </c:pt>
                <c:pt idx="9">
                  <c:v>Jan24-Dec24</c:v>
                </c:pt>
                <c:pt idx="10">
                  <c:v>Feb24-Jan25</c:v>
                </c:pt>
                <c:pt idx="11">
                  <c:v>Mar24-Feb25</c:v>
                </c:pt>
                <c:pt idx="12">
                  <c:v>Apr24-Mar25</c:v>
                </c:pt>
                <c:pt idx="13">
                  <c:v>May24-Apr25</c:v>
                </c:pt>
                <c:pt idx="14">
                  <c:v>Jun24-May25</c:v>
                </c:pt>
                <c:pt idx="15">
                  <c:v>Jul24-Jun25</c:v>
                </c:pt>
                <c:pt idx="16">
                  <c:v>Aug24-Jul25</c:v>
                </c:pt>
                <c:pt idx="17">
                  <c:v>Sep24-Aug25</c:v>
                </c:pt>
                <c:pt idx="18">
                  <c:v>Oct24-Sep25</c:v>
                </c:pt>
                <c:pt idx="19">
                  <c:v>Nov24-Oct25</c:v>
                </c:pt>
                <c:pt idx="20">
                  <c:v>Dec24-Nov25</c:v>
                </c:pt>
                <c:pt idx="21">
                  <c:v>Jan25-Dec25</c:v>
                </c:pt>
              </c:strCache>
            </c:strRef>
          </c:cat>
          <c:val>
            <c:numRef>
              <c:f>'EDM-A'!$C$126:$X$126</c:f>
              <c:numCache>
                <c:formatCode>0.00%</c:formatCode>
                <c:ptCount val="22"/>
                <c:pt idx="0">
                  <c:v>0.3901</c:v>
                </c:pt>
                <c:pt idx="1">
                  <c:v>0.3901</c:v>
                </c:pt>
                <c:pt idx="2">
                  <c:v>0.3901</c:v>
                </c:pt>
                <c:pt idx="3">
                  <c:v>0.3901</c:v>
                </c:pt>
                <c:pt idx="4">
                  <c:v>0.3901</c:v>
                </c:pt>
                <c:pt idx="5">
                  <c:v>0.3901</c:v>
                </c:pt>
                <c:pt idx="6">
                  <c:v>0.3901</c:v>
                </c:pt>
                <c:pt idx="7">
                  <c:v>0.3901</c:v>
                </c:pt>
                <c:pt idx="8">
                  <c:v>0.3901</c:v>
                </c:pt>
                <c:pt idx="9">
                  <c:v>0.3901</c:v>
                </c:pt>
                <c:pt idx="10">
                  <c:v>0.3901</c:v>
                </c:pt>
                <c:pt idx="11">
                  <c:v>0.3901</c:v>
                </c:pt>
                <c:pt idx="12">
                  <c:v>0.3901</c:v>
                </c:pt>
                <c:pt idx="13">
                  <c:v>0.3901</c:v>
                </c:pt>
                <c:pt idx="14">
                  <c:v>0.3901</c:v>
                </c:pt>
                <c:pt idx="15">
                  <c:v>0.3901</c:v>
                </c:pt>
                <c:pt idx="16">
                  <c:v>0.3901</c:v>
                </c:pt>
                <c:pt idx="17">
                  <c:v>0.3901</c:v>
                </c:pt>
                <c:pt idx="18">
                  <c:v>0.3901</c:v>
                </c:pt>
                <c:pt idx="19">
                  <c:v>0.3901</c:v>
                </c:pt>
                <c:pt idx="20">
                  <c:v>0.3901</c:v>
                </c:pt>
                <c:pt idx="21">
                  <c:v>0.3901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9F-40CF-A0B0-5C0512174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461343"/>
        <c:axId val="430467999"/>
      </c:lineChart>
      <c:catAx>
        <c:axId val="43046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7999"/>
        <c:crosses val="autoZero"/>
        <c:auto val="1"/>
        <c:lblAlgn val="ctr"/>
        <c:lblOffset val="100"/>
        <c:noMultiLvlLbl val="0"/>
      </c:catAx>
      <c:valAx>
        <c:axId val="430467999"/>
        <c:scaling>
          <c:orientation val="minMax"/>
          <c:max val="0.45"/>
          <c:min val="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461343"/>
        <c:crosses val="autoZero"/>
        <c:crossBetween val="between"/>
        <c:majorUnit val="2.5000000000000005E-2"/>
        <c:minorUnit val="2.0000000000000004E-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5761283866178214"/>
          <c:y val="0.87300960702524366"/>
          <c:w val="0.54675708190504635"/>
          <c:h val="0.11629519812138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 i="0" baseline="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0.91788</cdr:x>
      <cdr:y>0.17172</cdr:y>
    </cdr:from>
    <cdr:to>
      <cdr:x>0.97754</cdr:x>
      <cdr:y>0.21411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FE584CB-ED35-BB86-B528-7CF46249C127}"/>
            </a:ext>
          </a:extLst>
        </cdr:cNvPr>
        <cdr:cNvSpPr txBox="1"/>
      </cdr:nvSpPr>
      <cdr:spPr>
        <a:xfrm xmlns:a="http://schemas.openxmlformats.org/drawingml/2006/main">
          <a:off x="11483141" y="856737"/>
          <a:ext cx="746440" cy="2115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/>
        </a:p>
      </cdr:txBody>
    </cdr:sp>
  </cdr:relSizeAnchor>
  <cdr:relSizeAnchor xmlns:cdr="http://schemas.openxmlformats.org/drawingml/2006/chartDrawing">
    <cdr:from>
      <cdr:x>0.0633</cdr:x>
      <cdr:y>0.24344</cdr:y>
    </cdr:from>
    <cdr:to>
      <cdr:x>0.13757</cdr:x>
      <cdr:y>0.27831</cdr:y>
    </cdr:to>
    <cdr:sp macro="" textlink="">
      <cdr:nvSpPr>
        <cdr:cNvPr id="5" name="TextBox 13">
          <a:extLst xmlns:a="http://schemas.openxmlformats.org/drawingml/2006/main">
            <a:ext uri="{FF2B5EF4-FFF2-40B4-BE49-F238E27FC236}">
              <a16:creationId xmlns:a16="http://schemas.microsoft.com/office/drawing/2014/main" id="{9BA02480-AD1B-204F-95DC-DA6F4D45E6B1}"/>
            </a:ext>
          </a:extLst>
        </cdr:cNvPr>
        <cdr:cNvSpPr txBox="1"/>
      </cdr:nvSpPr>
      <cdr:spPr>
        <a:xfrm xmlns:a="http://schemas.openxmlformats.org/drawingml/2006/main">
          <a:off x="735766" y="1174730"/>
          <a:ext cx="863336" cy="1682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/>
            <a:t>39.01%</a:t>
          </a:r>
        </a:p>
      </cdr:txBody>
    </cdr:sp>
  </cdr:relSizeAnchor>
  <cdr:relSizeAnchor xmlns:cdr="http://schemas.openxmlformats.org/drawingml/2006/chartDrawing">
    <cdr:from>
      <cdr:x>0.05853</cdr:x>
      <cdr:y>0.45202</cdr:y>
    </cdr:from>
    <cdr:to>
      <cdr:x>0.10874</cdr:x>
      <cdr:y>0.49674</cdr:y>
    </cdr:to>
    <cdr:sp macro="" textlink="">
      <cdr:nvSpPr>
        <cdr:cNvPr id="6" name="TextBox 13">
          <a:extLst xmlns:a="http://schemas.openxmlformats.org/drawingml/2006/main">
            <a:ext uri="{FF2B5EF4-FFF2-40B4-BE49-F238E27FC236}">
              <a16:creationId xmlns:a16="http://schemas.microsoft.com/office/drawing/2014/main" id="{EA2E7BE8-CB1B-0B5A-8161-38F3456B7F07}"/>
            </a:ext>
          </a:extLst>
        </cdr:cNvPr>
        <cdr:cNvSpPr txBox="1"/>
      </cdr:nvSpPr>
      <cdr:spPr>
        <a:xfrm xmlns:a="http://schemas.openxmlformats.org/drawingml/2006/main">
          <a:off x="680319" y="2181202"/>
          <a:ext cx="583629" cy="2157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/>
            <a:t>33.95</a:t>
          </a:r>
          <a:r>
            <a:rPr lang="en-US" sz="1100" dirty="0"/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0.9076</cdr:x>
      <cdr:y>0.13857</cdr:y>
    </cdr:from>
    <cdr:to>
      <cdr:x>0.95963</cdr:x>
      <cdr:y>0.18056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4F3F868-3D6A-EB9A-5620-8B3A3A02D12B}"/>
            </a:ext>
          </a:extLst>
        </cdr:cNvPr>
        <cdr:cNvSpPr txBox="1"/>
      </cdr:nvSpPr>
      <cdr:spPr>
        <a:xfrm xmlns:a="http://schemas.openxmlformats.org/drawingml/2006/main">
          <a:off x="10707158" y="698499"/>
          <a:ext cx="613833" cy="2116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/>
        </a:p>
      </cdr:txBody>
    </cdr:sp>
  </cdr:relSizeAnchor>
  <cdr:relSizeAnchor xmlns:cdr="http://schemas.openxmlformats.org/drawingml/2006/chartDrawing">
    <cdr:from>
      <cdr:x>0.07676</cdr:x>
      <cdr:y>0.36895</cdr:y>
    </cdr:from>
    <cdr:to>
      <cdr:x>0.12773</cdr:x>
      <cdr:y>0.42153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3F360E32-F096-8A8A-13BA-76273E331021}"/>
            </a:ext>
          </a:extLst>
        </cdr:cNvPr>
        <cdr:cNvSpPr txBox="1"/>
      </cdr:nvSpPr>
      <cdr:spPr>
        <a:xfrm xmlns:a="http://schemas.openxmlformats.org/drawingml/2006/main">
          <a:off x="1034989" y="1673960"/>
          <a:ext cx="687238" cy="2385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kern="1200" dirty="0"/>
            <a:t>34.34%</a:t>
          </a:r>
        </a:p>
      </cdr:txBody>
    </cdr:sp>
  </cdr:relSizeAnchor>
  <cdr:relSizeAnchor xmlns:cdr="http://schemas.openxmlformats.org/drawingml/2006/chartDrawing">
    <cdr:from>
      <cdr:x>0.0801</cdr:x>
      <cdr:y>0.24392</cdr:y>
    </cdr:from>
    <cdr:to>
      <cdr:x>0.12864</cdr:x>
      <cdr:y>0.2955</cdr:y>
    </cdr:to>
    <cdr:sp macro="" textlink="">
      <cdr:nvSpPr>
        <cdr:cNvPr id="5" name="TextBox 12">
          <a:extLst xmlns:a="http://schemas.openxmlformats.org/drawingml/2006/main">
            <a:ext uri="{FF2B5EF4-FFF2-40B4-BE49-F238E27FC236}">
              <a16:creationId xmlns:a16="http://schemas.microsoft.com/office/drawing/2014/main" id="{03C8E4E2-4343-A50F-E9C2-3A3C4B224DAD}"/>
            </a:ext>
          </a:extLst>
        </cdr:cNvPr>
        <cdr:cNvSpPr txBox="1"/>
      </cdr:nvSpPr>
      <cdr:spPr>
        <a:xfrm xmlns:a="http://schemas.openxmlformats.org/drawingml/2006/main">
          <a:off x="1136650" y="1050925"/>
          <a:ext cx="688975" cy="222250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/>
            <a:t>39.01%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0.06773</cdr:x>
      <cdr:y>0.27278</cdr:y>
    </cdr:from>
    <cdr:to>
      <cdr:x>0.11386</cdr:x>
      <cdr:y>0.31284</cdr:y>
    </cdr:to>
    <cdr:sp macro="" textlink="">
      <cdr:nvSpPr>
        <cdr:cNvPr id="3" name="TextBox 3">
          <a:extLst xmlns:a="http://schemas.openxmlformats.org/drawingml/2006/main">
            <a:ext uri="{FF2B5EF4-FFF2-40B4-BE49-F238E27FC236}">
              <a16:creationId xmlns:a16="http://schemas.microsoft.com/office/drawing/2014/main" id="{35B131C3-3E75-29E2-8D88-08ED484A86F6}"/>
            </a:ext>
          </a:extLst>
        </cdr:cNvPr>
        <cdr:cNvSpPr txBox="1"/>
      </cdr:nvSpPr>
      <cdr:spPr>
        <a:xfrm xmlns:a="http://schemas.openxmlformats.org/drawingml/2006/main">
          <a:off x="952787" y="1441450"/>
          <a:ext cx="649091" cy="21166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39.01%</a:t>
          </a:r>
        </a:p>
      </cdr:txBody>
    </cdr:sp>
  </cdr:relSizeAnchor>
  <cdr:relSizeAnchor xmlns:cdr="http://schemas.openxmlformats.org/drawingml/2006/chartDrawing">
    <cdr:from>
      <cdr:x>0.06719</cdr:x>
      <cdr:y>0.51496</cdr:y>
    </cdr:from>
    <cdr:to>
      <cdr:x>0.11332</cdr:x>
      <cdr:y>0.55502</cdr:y>
    </cdr:to>
    <cdr:sp macro="" textlink="">
      <cdr:nvSpPr>
        <cdr:cNvPr id="5" name="TextBox 3">
          <a:extLst xmlns:a="http://schemas.openxmlformats.org/drawingml/2006/main">
            <a:ext uri="{FF2B5EF4-FFF2-40B4-BE49-F238E27FC236}">
              <a16:creationId xmlns:a16="http://schemas.microsoft.com/office/drawing/2014/main" id="{87845568-F782-6313-BD77-6E7D54285834}"/>
            </a:ext>
          </a:extLst>
        </cdr:cNvPr>
        <cdr:cNvSpPr txBox="1"/>
      </cdr:nvSpPr>
      <cdr:spPr>
        <a:xfrm xmlns:a="http://schemas.openxmlformats.org/drawingml/2006/main">
          <a:off x="916158" y="2550584"/>
          <a:ext cx="629009" cy="198417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29.76%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5C979-7D93-E228-10A0-E90DE7008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6A852-67FC-E042-3B82-838557A0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75CE6-3AE1-4BDE-0E85-3E2555799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651B8-DF31-2A80-6E5B-1651FEF2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9C160-86D3-E4F5-16C0-D9D9436B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3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38C6-5B1B-5437-67EB-047D639DD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95370-9EC6-0175-D730-0153C461B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1E76E-7CAE-8680-9646-D0A908A24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E5339-2902-DABF-7CED-24F99BE27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F05-E557-C88C-9864-BDA324472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365EB-95C4-92BA-FC94-14EF736021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7D838-B0C4-8E50-C94E-27BD761CB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E0997-F88C-CFE0-172C-AD9B4B5D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58664-B868-3392-5E43-C037C00D6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71CDB-B07D-6FCB-14D1-ACDC6322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7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0362-CEDA-92F0-B7D3-251A8DD73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1ADEF-36BD-AFA5-D5B7-0E8D06254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4EA3B-555C-8A41-0FAA-2BD73855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B0B7F-6DB6-2F23-8CAD-6FA8B7282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775EE-C91B-CC18-E959-57347DDC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1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FC805-4896-5214-4D8E-C25C3E2B2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04B55-BF29-92C0-14E3-7A3F82555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773A8-5CD9-ADF1-3B2B-20C9DFE6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E2ED1-2F2B-C783-D921-5D3D51AD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DBA19-B23D-1BB2-4C5C-5C7C5038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9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F8827-014F-F0D2-59D5-ED6C96FA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E8C3-4DEC-AB16-AE77-46B9C3187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917F7-970A-C57B-100C-EBEDF0DAE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E5114-0123-21BD-0460-FAB4B9A2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CB8A7-61B5-3F22-D6F7-70031BBAE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02F34-AAB0-A61F-58ED-61D61C3C6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7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77F3-F5BE-748D-6EA6-9FB28E6C5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664C5-989E-979C-8627-13FC83424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B82DD-9E14-AFF2-8A6D-68584282A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49BD8E-DF8E-DC9B-390F-B12F4563D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F7ABA7-15AD-6259-6DA7-0BAEE10F6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2B86A1-C844-71ED-276C-69CD452E2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A21F70-0B3C-3A9A-AEB4-66D946DB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62684-4C03-D0AA-9E7E-E1AFE5EB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1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F0A15-25D6-C572-5A27-00CD6A52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1AD11-D0EB-08C0-0B11-22F6DE8FC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57BD1-CB83-AFD9-19EB-34290F1D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5658DD-8F31-B2EB-F9A7-5A41610D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0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A1535-B29C-A7DD-5828-AE8AE226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75DA68-69E1-67DC-9E9C-A72DC319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62618-A1D4-47BF-60C7-6B78CA717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9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9B4C-6BEB-6ED1-0697-1027F52C2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821D0-114A-3D15-10CF-951762E2C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4A9C3-C635-BC32-7141-5A2E195D3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0A1B0-4127-4268-1203-BA5548A4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30D-D8BB-327F-9DDA-B8FE011F4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C3C5B-E45C-4A04-3F0D-DE8A8C8D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6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4420C-D780-4BCC-FD93-37C7E2AF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9D2A5B-E095-358E-359E-62BF8B47B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52D00-DC00-3FA4-CFAB-CF26DCC47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D207D-4E48-036D-B3F0-3FB652AE1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00050-4B48-4991-BD50-81ED23460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9D88C-6457-ED0E-9C4D-1C085E762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E89CBB-E0A4-6682-8D42-809819904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69F8C-5713-C0E8-3DD5-5CC474E85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73830-C3F0-D492-823D-C1A2A4205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50B04A-987E-4D47-BEAE-F6C854D4FFF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BEC1D-DC13-5AF8-CC96-03D1A8CF1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280C0-4C65-0A6E-F7A3-64CA4397F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C8AF4-5386-4B86-AFD8-CEB99F009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1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14D89D-4D63-CC5F-F73C-9AB1FB052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343" y="1100296"/>
            <a:ext cx="11495314" cy="497393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C25BE-18B3-4643-AEA8-0330EB78B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6C8C0F7-DD84-40DC-B30F-66CF588845BC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EDM-A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NW Region - Members not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3910EF-33F3-B5A9-0AA4-F93E89E573F2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6D5C69-7CA0-E246-1779-AFCC078F1F2B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BB6206B4-93C0-E401-CF49-F5637512E110}"/>
              </a:ext>
            </a:extLst>
          </p:cNvPr>
          <p:cNvSpPr/>
          <p:nvPr/>
        </p:nvSpPr>
        <p:spPr>
          <a:xfrm>
            <a:off x="11180919" y="1247798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411723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3B8D5-188F-8942-9F8C-4C796D189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5AB0A83-D500-4DBF-A910-C4905226E7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7521234"/>
              </p:ext>
            </p:extLst>
          </p:nvPr>
        </p:nvGraphicFramePr>
        <p:xfrm>
          <a:off x="284127" y="1099457"/>
          <a:ext cx="11623746" cy="497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F8553-FB22-DF01-13F6-7B48066F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80A2DD4B-3111-9598-729D-77081ABDFDA5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EDM-A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NW Region - Members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222125-926D-3DD3-5795-62ED240BBFA1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76AE1F-5B52-36AC-AECE-F4F6A2DADD56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C21B3813-293A-ACDC-DA5F-0B151648FB71}"/>
              </a:ext>
            </a:extLst>
          </p:cNvPr>
          <p:cNvSpPr/>
          <p:nvPr/>
        </p:nvSpPr>
        <p:spPr>
          <a:xfrm>
            <a:off x="11180919" y="1247798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21839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004C9-BB74-FA1A-C4FE-C487A97DF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45FD448-A311-42C7-B2C8-856202CB94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750350"/>
              </p:ext>
            </p:extLst>
          </p:nvPr>
        </p:nvGraphicFramePr>
        <p:xfrm>
          <a:off x="130627" y="1110343"/>
          <a:ext cx="11811002" cy="4944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87E03-733D-2C6F-4594-9D4294E1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87D3B9D4-69DC-1652-E1C6-CCD47D20C497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EDM-A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</a:t>
            </a:r>
            <a:r>
              <a:rPr lang="en-US" sz="1600" dirty="0">
                <a:solidFill>
                  <a:schemeClr val="tx1"/>
                </a:solidFill>
              </a:rPr>
              <a:t>Central</a:t>
            </a:r>
            <a:r>
              <a:rPr lang="en-US" sz="1600" b="1" baseline="0" dirty="0">
                <a:solidFill>
                  <a:schemeClr val="tx1"/>
                </a:solidFill>
              </a:rPr>
              <a:t> Region – Members not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F8405-CA5D-F534-6180-8E262128E136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04B9CC-318C-48C9-AC2E-7A59C0668205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1D0F6F6B-68D9-2E66-0897-BE936A04BE02}"/>
              </a:ext>
            </a:extLst>
          </p:cNvPr>
          <p:cNvSpPr/>
          <p:nvPr/>
        </p:nvSpPr>
        <p:spPr>
          <a:xfrm>
            <a:off x="11180919" y="1247798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1188583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A4131-9AFE-286A-E475-A1F757BE6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3D46F10-1325-4499-B646-BFB368570B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99121"/>
              </p:ext>
            </p:extLst>
          </p:nvPr>
        </p:nvGraphicFramePr>
        <p:xfrm>
          <a:off x="105454" y="1153607"/>
          <a:ext cx="11981088" cy="4956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427F8-7717-1CD0-1D4D-D4853F0D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08029" y="63165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0F7AD5-E45F-4736-83CE-D8C26C993A3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E5EFE34-5113-1494-455B-254CA7A43B52}"/>
              </a:ext>
            </a:extLst>
          </p:cNvPr>
          <p:cNvSpPr txBox="1">
            <a:spLocks/>
          </p:cNvSpPr>
          <p:nvPr/>
        </p:nvSpPr>
        <p:spPr>
          <a:xfrm>
            <a:off x="130627" y="156512"/>
            <a:ext cx="9241972" cy="45196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35363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E3F75"/>
                </a:solidFill>
              </a:rPr>
              <a:t>EDM-A SMART Aim Run Chart</a:t>
            </a:r>
          </a:p>
          <a:p>
            <a:r>
              <a:rPr lang="en-US" sz="1600" dirty="0">
                <a:solidFill>
                  <a:schemeClr val="tx1"/>
                </a:solidFill>
                <a:ea typeface="+mn-ea"/>
                <a:cs typeface="+mn-cs"/>
              </a:rPr>
              <a:t>Mental Health</a:t>
            </a:r>
            <a:r>
              <a:rPr lang="en-US" sz="1600" b="1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7-day follow-up (18 and older) </a:t>
            </a:r>
            <a:r>
              <a:rPr lang="en-US" sz="1600" b="1" baseline="0" dirty="0">
                <a:solidFill>
                  <a:schemeClr val="tx1"/>
                </a:solidFill>
              </a:rPr>
              <a:t>-  </a:t>
            </a:r>
            <a:r>
              <a:rPr lang="en-US" sz="1600" dirty="0">
                <a:solidFill>
                  <a:schemeClr val="tx1"/>
                </a:solidFill>
              </a:rPr>
              <a:t>Central</a:t>
            </a:r>
            <a:r>
              <a:rPr lang="en-US" sz="1600" b="1" baseline="0" dirty="0">
                <a:solidFill>
                  <a:schemeClr val="tx1"/>
                </a:solidFill>
              </a:rPr>
              <a:t> Region – Members Included in the Black Population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</a:p>
          <a:p>
            <a:r>
              <a:rPr lang="en-US" sz="2400" dirty="0">
                <a:solidFill>
                  <a:srgbClr val="0E3F75"/>
                </a:solidFill>
                <a:latin typeface="+mj-lt"/>
              </a:rPr>
              <a:t> </a:t>
            </a:r>
            <a:br>
              <a:rPr lang="en-US" sz="2400" dirty="0">
                <a:solidFill>
                  <a:srgbClr val="0E3F75"/>
                </a:solidFill>
                <a:latin typeface="+mj-lt"/>
              </a:rPr>
            </a:br>
            <a:r>
              <a:rPr lang="en-US" sz="2000" dirty="0"/>
              <a:t>                          </a:t>
            </a:r>
            <a:br>
              <a:rPr lang="en-US" sz="2000" dirty="0"/>
            </a:br>
            <a:r>
              <a:rPr lang="en-US" sz="2000" dirty="0"/>
              <a:t>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1183B-5052-B6D4-9B6C-307BD9073292}"/>
              </a:ext>
            </a:extLst>
          </p:cNvPr>
          <p:cNvSpPr txBox="1"/>
          <p:nvPr/>
        </p:nvSpPr>
        <p:spPr>
          <a:xfrm>
            <a:off x="8334305" y="6372151"/>
            <a:ext cx="36073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Data source : ODM </a:t>
            </a:r>
            <a:r>
              <a:rPr lang="en-US" sz="1050" u="sng" dirty="0">
                <a:solidFill>
                  <a:srgbClr val="0000FF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Published SMART Aim Performance</a:t>
            </a:r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E5AE53-6509-E51D-AA93-2591BFCD1591}"/>
              </a:ext>
            </a:extLst>
          </p:cNvPr>
          <p:cNvSpPr txBox="1"/>
          <p:nvPr/>
        </p:nvSpPr>
        <p:spPr>
          <a:xfrm>
            <a:off x="5165831" y="6110541"/>
            <a:ext cx="18603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latin typeface="+mj-lt"/>
              </a:rPr>
              <a:t>Rolling Measurement  Year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ource Sans Pro SemiBold"/>
              <a:ea typeface="+mj-ea"/>
              <a:cs typeface="+mj-cs"/>
            </a:endParaRP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B5AAE0AD-4E54-A33D-F9AC-1636C8BD0382}"/>
              </a:ext>
            </a:extLst>
          </p:cNvPr>
          <p:cNvSpPr/>
          <p:nvPr/>
        </p:nvSpPr>
        <p:spPr>
          <a:xfrm>
            <a:off x="11180919" y="1432855"/>
            <a:ext cx="315686" cy="304801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71323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Source Sans Pro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Humana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Misty Nahay</dc:creator>
  <cp:lastModifiedBy>Misty Nahay</cp:lastModifiedBy>
  <cp:revision>1</cp:revision>
  <dcterms:created xsi:type="dcterms:W3CDTF">2025-11-11T00:42:07Z</dcterms:created>
  <dcterms:modified xsi:type="dcterms:W3CDTF">2025-11-11T03:37:24Z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2b6c078-73cb-4371-8a5b-e9fc18accbf8_Enabled">
    <vt:lpwstr>true</vt:lpwstr>
  </property>
  <property fmtid="{D5CDD505-2E9C-101B-9397-08002B2CF9AE}" pid="3" name="MSIP_Label_e2b6c078-73cb-4371-8a5b-e9fc18accbf8_SetDate">
    <vt:lpwstr>2025-11-11T03:35:47Z</vt:lpwstr>
  </property>
  <property fmtid="{D5CDD505-2E9C-101B-9397-08002B2CF9AE}" pid="4" name="MSIP_Label_e2b6c078-73cb-4371-8a5b-e9fc18accbf8_Method">
    <vt:lpwstr>Privileged</vt:lpwstr>
  </property>
  <property fmtid="{D5CDD505-2E9C-101B-9397-08002B2CF9AE}" pid="5" name="MSIP_Label_e2b6c078-73cb-4371-8a5b-e9fc18accbf8_Name">
    <vt:lpwstr>INTERNAL</vt:lpwstr>
  </property>
  <property fmtid="{D5CDD505-2E9C-101B-9397-08002B2CF9AE}" pid="6" name="MSIP_Label_e2b6c078-73cb-4371-8a5b-e9fc18accbf8_SiteId">
    <vt:lpwstr>56c62bbe-8598-4b85-9e51-1ca753fa50f2</vt:lpwstr>
  </property>
  <property fmtid="{D5CDD505-2E9C-101B-9397-08002B2CF9AE}" pid="7" name="MSIP_Label_e2b6c078-73cb-4371-8a5b-e9fc18accbf8_ActionId">
    <vt:lpwstr>7a9ca86c-6cc8-4cc3-820c-1611a507eafe</vt:lpwstr>
  </property>
  <property fmtid="{D5CDD505-2E9C-101B-9397-08002B2CF9AE}" pid="8" name="MSIP_Label_e2b6c078-73cb-4371-8a5b-e9fc18accbf8_ContentBits">
    <vt:lpwstr>0</vt:lpwstr>
  </property>
  <property fmtid="{D5CDD505-2E9C-101B-9397-08002B2CF9AE}" pid="9" name="MSIP_Label_e2b6c078-73cb-4371-8a5b-e9fc18accbf8_Tag">
    <vt:lpwstr>10, 0, 1, 1</vt:lpwstr>
  </property>
</Properties>
</file>